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257" r:id="rId3"/>
    <p:sldId id="326" r:id="rId4"/>
    <p:sldId id="327" r:id="rId5"/>
    <p:sldId id="328" r:id="rId6"/>
    <p:sldId id="329" r:id="rId7"/>
    <p:sldId id="330" r:id="rId8"/>
    <p:sldId id="331" r:id="rId9"/>
    <p:sldId id="332" r:id="rId10"/>
    <p:sldId id="333" r:id="rId11"/>
    <p:sldId id="334" r:id="rId12"/>
    <p:sldId id="335" r:id="rId13"/>
    <p:sldId id="336" r:id="rId14"/>
    <p:sldId id="337" r:id="rId15"/>
    <p:sldId id="338" r:id="rId16"/>
    <p:sldId id="339" r:id="rId17"/>
    <p:sldId id="340" r:id="rId18"/>
    <p:sldId id="341" r:id="rId19"/>
    <p:sldId id="342" r:id="rId20"/>
    <p:sldId id="343" r:id="rId21"/>
    <p:sldId id="344" r:id="rId22"/>
    <p:sldId id="345" r:id="rId23"/>
    <p:sldId id="346" r:id="rId24"/>
    <p:sldId id="347" r:id="rId25"/>
    <p:sldId id="348" r:id="rId26"/>
    <p:sldId id="349" r:id="rId27"/>
    <p:sldId id="350" r:id="rId28"/>
    <p:sldId id="351" r:id="rId29"/>
    <p:sldId id="352" r:id="rId30"/>
    <p:sldId id="353" r:id="rId31"/>
    <p:sldId id="354" r:id="rId32"/>
    <p:sldId id="355" r:id="rId33"/>
    <p:sldId id="356" r:id="rId34"/>
    <p:sldId id="357" r:id="rId35"/>
    <p:sldId id="358" r:id="rId36"/>
    <p:sldId id="359" r:id="rId37"/>
    <p:sldId id="360" r:id="rId38"/>
    <p:sldId id="361" r:id="rId39"/>
    <p:sldId id="362" r:id="rId40"/>
    <p:sldId id="363" r:id="rId41"/>
    <p:sldId id="364" r:id="rId42"/>
    <p:sldId id="365" r:id="rId43"/>
    <p:sldId id="366" r:id="rId44"/>
    <p:sldId id="367" r:id="rId45"/>
    <p:sldId id="368" r:id="rId46"/>
    <p:sldId id="369" r:id="rId47"/>
    <p:sldId id="370" r:id="rId48"/>
    <p:sldId id="371" r:id="rId49"/>
    <p:sldId id="372" r:id="rId50"/>
    <p:sldId id="373" r:id="rId51"/>
    <p:sldId id="374" r:id="rId52"/>
    <p:sldId id="375" r:id="rId53"/>
    <p:sldId id="376" r:id="rId54"/>
    <p:sldId id="377" r:id="rId55"/>
    <p:sldId id="378" r:id="rId56"/>
    <p:sldId id="379" r:id="rId57"/>
    <p:sldId id="380" r:id="rId58"/>
    <p:sldId id="381" r:id="rId59"/>
    <p:sldId id="382" r:id="rId60"/>
    <p:sldId id="383" r:id="rId61"/>
    <p:sldId id="384" r:id="rId62"/>
    <p:sldId id="385" r:id="rId63"/>
    <p:sldId id="386" r:id="rId64"/>
    <p:sldId id="387" r:id="rId65"/>
    <p:sldId id="388" r:id="rId66"/>
    <p:sldId id="389" r:id="rId67"/>
    <p:sldId id="390" r:id="rId68"/>
    <p:sldId id="391" r:id="rId69"/>
    <p:sldId id="392" r:id="rId70"/>
    <p:sldId id="393"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DF4"/>
    <a:srgbClr val="3B6283"/>
    <a:srgbClr val="F6F6F6"/>
    <a:srgbClr val="585858"/>
    <a:srgbClr val="0057A5"/>
    <a:srgbClr val="958C7D"/>
    <a:srgbClr val="675848"/>
    <a:srgbClr val="FDEFC7"/>
    <a:srgbClr val="FFD246"/>
    <a:srgbClr val="FFE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71" autoAdjust="0"/>
    <p:restoredTop sz="94660"/>
  </p:normalViewPr>
  <p:slideViewPr>
    <p:cSldViewPr snapToGrid="0">
      <p:cViewPr>
        <p:scale>
          <a:sx n="100" d="100"/>
          <a:sy n="100" d="100"/>
        </p:scale>
        <p:origin x="-1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4161B-AE39-46E1-9770-39DB352BB209}" type="datetimeFigureOut">
              <a:rPr lang="en-US" smtClean="0"/>
              <a:t>12/31/2024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B7DBAC-EE15-4CA2-99C8-D1CC11B09621}" type="slidenum">
              <a:rPr lang="en-US" smtClean="0"/>
              <a:t>‹#›</a:t>
            </a:fld>
            <a:endParaRPr lang="en-US"/>
          </a:p>
        </p:txBody>
      </p:sp>
    </p:spTree>
    <p:extLst>
      <p:ext uri="{BB962C8B-B14F-4D97-AF65-F5344CB8AC3E}">
        <p14:creationId xmlns:p14="http://schemas.microsoft.com/office/powerpoint/2010/main" val="4007540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D2-AAEB-0C1C-176C-F5507B5700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59DA94-B8B7-D4DC-060A-404785BAE8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4FC0D4-3704-1428-3E56-7320256AB050}"/>
              </a:ext>
            </a:extLst>
          </p:cNvPr>
          <p:cNvSpPr>
            <a:spLocks noGrp="1"/>
          </p:cNvSpPr>
          <p:nvPr>
            <p:ph type="dt" sz="half" idx="10"/>
          </p:nvPr>
        </p:nvSpPr>
        <p:spPr/>
        <p:txBody>
          <a:bodyPr/>
          <a:lstStyle/>
          <a:p>
            <a:fld id="{16FC1195-0E3A-4388-807F-87665949D1B6}" type="datetimeFigureOut">
              <a:rPr lang="en-US" smtClean="0"/>
              <a:t>12/30/2024</a:t>
            </a:fld>
            <a:endParaRPr lang="en-US"/>
          </a:p>
        </p:txBody>
      </p:sp>
      <p:sp>
        <p:nvSpPr>
          <p:cNvPr id="5" name="Footer Placeholder 4">
            <a:extLst>
              <a:ext uri="{FF2B5EF4-FFF2-40B4-BE49-F238E27FC236}">
                <a16:creationId xmlns:a16="http://schemas.microsoft.com/office/drawing/2014/main" id="{83B17D42-B8D9-0459-2E6F-279585F158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93FFD-5238-1BC8-1A65-4A3B24C299DD}"/>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1903512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0527A-7E2B-BCD0-792E-4DCDA89476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664683-B016-CBAD-BB6F-7A1F4BA736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745D7D-3945-97D3-2460-B05271B32DAD}"/>
              </a:ext>
            </a:extLst>
          </p:cNvPr>
          <p:cNvSpPr>
            <a:spLocks noGrp="1"/>
          </p:cNvSpPr>
          <p:nvPr>
            <p:ph type="dt" sz="half" idx="10"/>
          </p:nvPr>
        </p:nvSpPr>
        <p:spPr/>
        <p:txBody>
          <a:bodyPr/>
          <a:lstStyle/>
          <a:p>
            <a:fld id="{16FC1195-0E3A-4388-807F-87665949D1B6}" type="datetimeFigureOut">
              <a:rPr lang="en-US" smtClean="0"/>
              <a:t>12/30/2024</a:t>
            </a:fld>
            <a:endParaRPr lang="en-US"/>
          </a:p>
        </p:txBody>
      </p:sp>
      <p:sp>
        <p:nvSpPr>
          <p:cNvPr id="5" name="Footer Placeholder 4">
            <a:extLst>
              <a:ext uri="{FF2B5EF4-FFF2-40B4-BE49-F238E27FC236}">
                <a16:creationId xmlns:a16="http://schemas.microsoft.com/office/drawing/2014/main" id="{C55A3E99-1F9E-A049-0B64-60EF2C100E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1BEF3D-345F-9DBD-6670-5132C8BB1844}"/>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3267320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C3C709-D974-C8EF-3B4A-E2319EEFC2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AEBEF0-A7FB-CA05-2748-B31DDE4FB2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5142F-9226-978C-C967-59B946E5181B}"/>
              </a:ext>
            </a:extLst>
          </p:cNvPr>
          <p:cNvSpPr>
            <a:spLocks noGrp="1"/>
          </p:cNvSpPr>
          <p:nvPr>
            <p:ph type="dt" sz="half" idx="10"/>
          </p:nvPr>
        </p:nvSpPr>
        <p:spPr/>
        <p:txBody>
          <a:bodyPr/>
          <a:lstStyle/>
          <a:p>
            <a:fld id="{16FC1195-0E3A-4388-807F-87665949D1B6}" type="datetimeFigureOut">
              <a:rPr lang="en-US" smtClean="0"/>
              <a:t>12/30/2024</a:t>
            </a:fld>
            <a:endParaRPr lang="en-US"/>
          </a:p>
        </p:txBody>
      </p:sp>
      <p:sp>
        <p:nvSpPr>
          <p:cNvPr id="5" name="Footer Placeholder 4">
            <a:extLst>
              <a:ext uri="{FF2B5EF4-FFF2-40B4-BE49-F238E27FC236}">
                <a16:creationId xmlns:a16="http://schemas.microsoft.com/office/drawing/2014/main" id="{A0FADA6C-B7EB-DBBB-EDEE-B52B9ECE92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9E94F8-A436-EB36-B343-5976FBC99A00}"/>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6659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97EA9-A66D-EEBA-81EF-8F70641C15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D87D81-A053-5784-3BEB-594FCEAE37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F45D1-E96E-6CB3-5260-DB06681C8E51}"/>
              </a:ext>
            </a:extLst>
          </p:cNvPr>
          <p:cNvSpPr>
            <a:spLocks noGrp="1"/>
          </p:cNvSpPr>
          <p:nvPr>
            <p:ph type="dt" sz="half" idx="10"/>
          </p:nvPr>
        </p:nvSpPr>
        <p:spPr/>
        <p:txBody>
          <a:bodyPr/>
          <a:lstStyle/>
          <a:p>
            <a:fld id="{16FC1195-0E3A-4388-807F-87665949D1B6}" type="datetimeFigureOut">
              <a:rPr lang="en-US" smtClean="0"/>
              <a:t>12/30/2024</a:t>
            </a:fld>
            <a:endParaRPr lang="en-US"/>
          </a:p>
        </p:txBody>
      </p:sp>
      <p:sp>
        <p:nvSpPr>
          <p:cNvPr id="5" name="Footer Placeholder 4">
            <a:extLst>
              <a:ext uri="{FF2B5EF4-FFF2-40B4-BE49-F238E27FC236}">
                <a16:creationId xmlns:a16="http://schemas.microsoft.com/office/drawing/2014/main" id="{1FBB73E2-7DF8-948C-3411-0606B7105B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D7D92-1724-499A-A753-DE1C6B67E7D8}"/>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4271695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7CB90-84B2-42F2-DF70-F0A3745628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E7BE2F-251E-A370-0310-4872EE7D78C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D0BB59-F6AD-2451-6745-62825A5234A8}"/>
              </a:ext>
            </a:extLst>
          </p:cNvPr>
          <p:cNvSpPr>
            <a:spLocks noGrp="1"/>
          </p:cNvSpPr>
          <p:nvPr>
            <p:ph type="dt" sz="half" idx="10"/>
          </p:nvPr>
        </p:nvSpPr>
        <p:spPr/>
        <p:txBody>
          <a:bodyPr/>
          <a:lstStyle/>
          <a:p>
            <a:fld id="{16FC1195-0E3A-4388-807F-87665949D1B6}" type="datetimeFigureOut">
              <a:rPr lang="en-US" smtClean="0"/>
              <a:t>12/30/2024</a:t>
            </a:fld>
            <a:endParaRPr lang="en-US"/>
          </a:p>
        </p:txBody>
      </p:sp>
      <p:sp>
        <p:nvSpPr>
          <p:cNvPr id="5" name="Footer Placeholder 4">
            <a:extLst>
              <a:ext uri="{FF2B5EF4-FFF2-40B4-BE49-F238E27FC236}">
                <a16:creationId xmlns:a16="http://schemas.microsoft.com/office/drawing/2014/main" id="{999C3832-A49E-4FCC-DCD1-FC26E242EA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5F0D3-5C4D-E9AF-222F-10620438434F}"/>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157055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CB4F3-FE66-5E57-2324-B99371B480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464406-5938-EF2C-4613-03DC9E715A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899F52-355D-0F49-F88A-A6BCDA56C8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45C9A6-B63A-97A5-D22A-9A15FA2F8575}"/>
              </a:ext>
            </a:extLst>
          </p:cNvPr>
          <p:cNvSpPr>
            <a:spLocks noGrp="1"/>
          </p:cNvSpPr>
          <p:nvPr>
            <p:ph type="dt" sz="half" idx="10"/>
          </p:nvPr>
        </p:nvSpPr>
        <p:spPr/>
        <p:txBody>
          <a:bodyPr/>
          <a:lstStyle/>
          <a:p>
            <a:fld id="{16FC1195-0E3A-4388-807F-87665949D1B6}" type="datetimeFigureOut">
              <a:rPr lang="en-US" smtClean="0"/>
              <a:t>12/30/2024</a:t>
            </a:fld>
            <a:endParaRPr lang="en-US"/>
          </a:p>
        </p:txBody>
      </p:sp>
      <p:sp>
        <p:nvSpPr>
          <p:cNvPr id="6" name="Footer Placeholder 5">
            <a:extLst>
              <a:ext uri="{FF2B5EF4-FFF2-40B4-BE49-F238E27FC236}">
                <a16:creationId xmlns:a16="http://schemas.microsoft.com/office/drawing/2014/main" id="{ACD5403B-8D31-A0D2-4672-2F808BF093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21FC51-8BB5-73CD-CC0E-57E13C6DB5DE}"/>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4148758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7E391-A6DB-9B2B-7599-474C56E39A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3B1634-A189-6803-56C2-228BB93895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2E2472-379B-E9E1-15B6-4B3ED90C8D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16D475-8476-9CAF-70E1-D2786EB588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B4EED2-40E5-A1F4-DD8E-93F60210FF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0FF96C-B13D-E798-7ACC-77730C4C8E0E}"/>
              </a:ext>
            </a:extLst>
          </p:cNvPr>
          <p:cNvSpPr>
            <a:spLocks noGrp="1"/>
          </p:cNvSpPr>
          <p:nvPr>
            <p:ph type="dt" sz="half" idx="10"/>
          </p:nvPr>
        </p:nvSpPr>
        <p:spPr/>
        <p:txBody>
          <a:bodyPr/>
          <a:lstStyle/>
          <a:p>
            <a:fld id="{16FC1195-0E3A-4388-807F-87665949D1B6}" type="datetimeFigureOut">
              <a:rPr lang="en-US" smtClean="0"/>
              <a:t>12/30/2024</a:t>
            </a:fld>
            <a:endParaRPr lang="en-US"/>
          </a:p>
        </p:txBody>
      </p:sp>
      <p:sp>
        <p:nvSpPr>
          <p:cNvPr id="8" name="Footer Placeholder 7">
            <a:extLst>
              <a:ext uri="{FF2B5EF4-FFF2-40B4-BE49-F238E27FC236}">
                <a16:creationId xmlns:a16="http://schemas.microsoft.com/office/drawing/2014/main" id="{58B9F50B-ACCC-8917-3D38-67B6D4FC49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19154C-DB22-F06B-32EC-FA0213446998}"/>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219698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FB7F-5685-3019-3254-763E8103CD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3007BC-3590-089A-AAED-DA711145BA68}"/>
              </a:ext>
            </a:extLst>
          </p:cNvPr>
          <p:cNvSpPr>
            <a:spLocks noGrp="1"/>
          </p:cNvSpPr>
          <p:nvPr>
            <p:ph type="dt" sz="half" idx="10"/>
          </p:nvPr>
        </p:nvSpPr>
        <p:spPr/>
        <p:txBody>
          <a:bodyPr/>
          <a:lstStyle/>
          <a:p>
            <a:fld id="{16FC1195-0E3A-4388-807F-87665949D1B6}" type="datetimeFigureOut">
              <a:rPr lang="en-US" smtClean="0"/>
              <a:t>12/30/2024</a:t>
            </a:fld>
            <a:endParaRPr lang="en-US"/>
          </a:p>
        </p:txBody>
      </p:sp>
      <p:sp>
        <p:nvSpPr>
          <p:cNvPr id="4" name="Footer Placeholder 3">
            <a:extLst>
              <a:ext uri="{FF2B5EF4-FFF2-40B4-BE49-F238E27FC236}">
                <a16:creationId xmlns:a16="http://schemas.microsoft.com/office/drawing/2014/main" id="{775684BC-35C1-3F65-E6A8-07D2A2674B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26F204-6813-015E-F211-4BD1644CBE76}"/>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33896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88AAB7-E0CB-9EDE-2D35-082B507CEEFD}"/>
              </a:ext>
            </a:extLst>
          </p:cNvPr>
          <p:cNvSpPr>
            <a:spLocks noGrp="1"/>
          </p:cNvSpPr>
          <p:nvPr>
            <p:ph type="dt" sz="half" idx="10"/>
          </p:nvPr>
        </p:nvSpPr>
        <p:spPr/>
        <p:txBody>
          <a:bodyPr/>
          <a:lstStyle/>
          <a:p>
            <a:fld id="{16FC1195-0E3A-4388-807F-87665949D1B6}" type="datetimeFigureOut">
              <a:rPr lang="en-US" smtClean="0"/>
              <a:t>12/30/2024</a:t>
            </a:fld>
            <a:endParaRPr lang="en-US"/>
          </a:p>
        </p:txBody>
      </p:sp>
      <p:sp>
        <p:nvSpPr>
          <p:cNvPr id="3" name="Footer Placeholder 2">
            <a:extLst>
              <a:ext uri="{FF2B5EF4-FFF2-40B4-BE49-F238E27FC236}">
                <a16:creationId xmlns:a16="http://schemas.microsoft.com/office/drawing/2014/main" id="{D319BCF0-BDAA-5268-5B01-7D1F18A672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EBE6B7-A994-E9F1-8ED6-79EA359F1BDE}"/>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143738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F0657-6482-01AF-D41A-22BCB42E22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9309B6-205D-EB26-B23E-F5A31D827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F1D404-9FED-B20B-2467-049A515564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C55A1-517D-F68F-CE9B-22E9C957CE7B}"/>
              </a:ext>
            </a:extLst>
          </p:cNvPr>
          <p:cNvSpPr>
            <a:spLocks noGrp="1"/>
          </p:cNvSpPr>
          <p:nvPr>
            <p:ph type="dt" sz="half" idx="10"/>
          </p:nvPr>
        </p:nvSpPr>
        <p:spPr/>
        <p:txBody>
          <a:bodyPr/>
          <a:lstStyle/>
          <a:p>
            <a:fld id="{16FC1195-0E3A-4388-807F-87665949D1B6}" type="datetimeFigureOut">
              <a:rPr lang="en-US" smtClean="0"/>
              <a:t>12/30/2024</a:t>
            </a:fld>
            <a:endParaRPr lang="en-US"/>
          </a:p>
        </p:txBody>
      </p:sp>
      <p:sp>
        <p:nvSpPr>
          <p:cNvPr id="6" name="Footer Placeholder 5">
            <a:extLst>
              <a:ext uri="{FF2B5EF4-FFF2-40B4-BE49-F238E27FC236}">
                <a16:creationId xmlns:a16="http://schemas.microsoft.com/office/drawing/2014/main" id="{86E3417C-E3BC-7B49-A559-B0E8069B72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9C1843-1BF5-01C5-26C2-7DC6F041486A}"/>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3898314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5CD99-6150-8E36-15A2-2ACC50FCE0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801B55-444D-3567-FADB-00AF4CFB59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543429-D8ED-FD6B-44DE-68C8996B43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01CC16-98C7-EA5F-9A8C-9F9352D52174}"/>
              </a:ext>
            </a:extLst>
          </p:cNvPr>
          <p:cNvSpPr>
            <a:spLocks noGrp="1"/>
          </p:cNvSpPr>
          <p:nvPr>
            <p:ph type="dt" sz="half" idx="10"/>
          </p:nvPr>
        </p:nvSpPr>
        <p:spPr/>
        <p:txBody>
          <a:bodyPr/>
          <a:lstStyle/>
          <a:p>
            <a:fld id="{16FC1195-0E3A-4388-807F-87665949D1B6}" type="datetimeFigureOut">
              <a:rPr lang="en-US" smtClean="0"/>
              <a:t>12/30/2024</a:t>
            </a:fld>
            <a:endParaRPr lang="en-US"/>
          </a:p>
        </p:txBody>
      </p:sp>
      <p:sp>
        <p:nvSpPr>
          <p:cNvPr id="6" name="Footer Placeholder 5">
            <a:extLst>
              <a:ext uri="{FF2B5EF4-FFF2-40B4-BE49-F238E27FC236}">
                <a16:creationId xmlns:a16="http://schemas.microsoft.com/office/drawing/2014/main" id="{23B983EC-D63F-CBE2-1608-FCC36E0FF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8BE026-D114-5A33-54F4-43E451893F77}"/>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3437781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389B0-9554-2C29-C949-3CD4DB3367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E559DB-F3E6-CE97-F9AA-EC3CE962F1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0EFD61-968C-294C-8AC3-1CC091EFB6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FC1195-0E3A-4388-807F-87665949D1B6}" type="datetimeFigureOut">
              <a:rPr lang="en-US" smtClean="0"/>
              <a:t>12/30/2024</a:t>
            </a:fld>
            <a:endParaRPr lang="en-US"/>
          </a:p>
        </p:txBody>
      </p:sp>
      <p:sp>
        <p:nvSpPr>
          <p:cNvPr id="5" name="Footer Placeholder 4">
            <a:extLst>
              <a:ext uri="{FF2B5EF4-FFF2-40B4-BE49-F238E27FC236}">
                <a16:creationId xmlns:a16="http://schemas.microsoft.com/office/drawing/2014/main" id="{E8475ADB-650A-CA1B-1844-96547945E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74CE21B-EFB3-6D7B-8864-6227BCF8E2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CD117CF-2B8D-4A06-B566-41033F85D4C4}" type="slidenum">
              <a:rPr lang="en-US" smtClean="0"/>
              <a:t>‹#›</a:t>
            </a:fld>
            <a:endParaRPr lang="en-US"/>
          </a:p>
        </p:txBody>
      </p:sp>
    </p:spTree>
    <p:extLst>
      <p:ext uri="{BB962C8B-B14F-4D97-AF65-F5344CB8AC3E}">
        <p14:creationId xmlns:p14="http://schemas.microsoft.com/office/powerpoint/2010/main" val="3147166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mailto:gavinandersen@gmail.com" TargetMode="External"/><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hyperlink" Target="mailto:marti.malmi@aalto.fi"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mailto:gavinandersen@gmail.com" TargetMode="External"/><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hyperlink" Target="mailto:jgarzik@exmulti.com" TargetMode="External"/><Relationship Id="rId4" Type="http://schemas.openxmlformats.org/officeDocument/2006/relationships/hyperlink" Target="mailto:nils.schneider@gmail.com"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uter code&#10;&#10;Description automatically generated with medium confidence">
            <a:extLst>
              <a:ext uri="{FF2B5EF4-FFF2-40B4-BE49-F238E27FC236}">
                <a16:creationId xmlns:a16="http://schemas.microsoft.com/office/drawing/2014/main" id="{2843ECB6-A361-FE3C-10A3-543033BE42F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809751" y="4012"/>
            <a:ext cx="8572498" cy="6857998"/>
          </a:xfrm>
          <a:prstGeom prst="rect">
            <a:avLst/>
          </a:prstGeom>
        </p:spPr>
      </p:pic>
      <p:sp>
        <p:nvSpPr>
          <p:cNvPr id="8" name="Rectangle 7">
            <a:extLst>
              <a:ext uri="{FF2B5EF4-FFF2-40B4-BE49-F238E27FC236}">
                <a16:creationId xmlns:a16="http://schemas.microsoft.com/office/drawing/2014/main" id="{FE19AC2E-BB79-FC60-1FD8-608E60B29075}"/>
              </a:ext>
            </a:extLst>
          </p:cNvPr>
          <p:cNvSpPr/>
          <p:nvPr/>
        </p:nvSpPr>
        <p:spPr>
          <a:xfrm>
            <a:off x="2595340" y="198444"/>
            <a:ext cx="1396891" cy="38132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0D6BF0B-1555-3E43-EACB-D7E0D59E762A}"/>
              </a:ext>
            </a:extLst>
          </p:cNvPr>
          <p:cNvSpPr txBox="1"/>
          <p:nvPr/>
        </p:nvSpPr>
        <p:spPr>
          <a:xfrm>
            <a:off x="2571472" y="198444"/>
            <a:ext cx="1444626"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Cleartext</a:t>
            </a:r>
          </a:p>
        </p:txBody>
      </p:sp>
      <p:sp>
        <p:nvSpPr>
          <p:cNvPr id="14" name="Rectangle 13">
            <a:extLst>
              <a:ext uri="{FF2B5EF4-FFF2-40B4-BE49-F238E27FC236}">
                <a16:creationId xmlns:a16="http://schemas.microsoft.com/office/drawing/2014/main" id="{150822F0-EFF2-B5CE-0632-4F5AFA0F40F5}"/>
              </a:ext>
            </a:extLst>
          </p:cNvPr>
          <p:cNvSpPr/>
          <p:nvPr/>
        </p:nvSpPr>
        <p:spPr>
          <a:xfrm>
            <a:off x="7747108" y="158273"/>
            <a:ext cx="1739306" cy="46166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E4C8EAC-EEC6-2A37-C8C3-0449FB3A6AE5}"/>
              </a:ext>
            </a:extLst>
          </p:cNvPr>
          <p:cNvSpPr txBox="1"/>
          <p:nvPr/>
        </p:nvSpPr>
        <p:spPr>
          <a:xfrm>
            <a:off x="7794774" y="158273"/>
            <a:ext cx="1641056" cy="461665"/>
          </a:xfrm>
          <a:prstGeom prst="rect">
            <a:avLst/>
          </a:prstGeom>
          <a:noFill/>
        </p:spPr>
        <p:txBody>
          <a:bodyPr wrap="square">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Ciphertext</a:t>
            </a:r>
          </a:p>
        </p:txBody>
      </p:sp>
      <p:sp>
        <p:nvSpPr>
          <p:cNvPr id="18" name="Rectangle 17">
            <a:extLst>
              <a:ext uri="{FF2B5EF4-FFF2-40B4-BE49-F238E27FC236}">
                <a16:creationId xmlns:a16="http://schemas.microsoft.com/office/drawing/2014/main" id="{DCD43756-9ADC-4569-7071-EA1AA5BF804B}"/>
              </a:ext>
            </a:extLst>
          </p:cNvPr>
          <p:cNvSpPr/>
          <p:nvPr/>
        </p:nvSpPr>
        <p:spPr>
          <a:xfrm>
            <a:off x="8766243" y="2968882"/>
            <a:ext cx="1257075" cy="43053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F59FF91-1A33-56DF-E4F9-4858D151509E}"/>
              </a:ext>
            </a:extLst>
          </p:cNvPr>
          <p:cNvSpPr/>
          <p:nvPr/>
        </p:nvSpPr>
        <p:spPr>
          <a:xfrm>
            <a:off x="4918719" y="1681879"/>
            <a:ext cx="1610900" cy="114397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A5017979-ECB5-0872-FA90-E68BC26D0C0C}"/>
              </a:ext>
            </a:extLst>
          </p:cNvPr>
          <p:cNvSpPr txBox="1"/>
          <p:nvPr/>
        </p:nvSpPr>
        <p:spPr>
          <a:xfrm>
            <a:off x="8766243" y="2937753"/>
            <a:ext cx="1292341" cy="461665"/>
          </a:xfrm>
          <a:prstGeom prst="rect">
            <a:avLst/>
          </a:prstGeom>
          <a:noFill/>
        </p:spPr>
        <p:txBody>
          <a:bodyPr wrap="none" rtlCol="0">
            <a:spAutoFit/>
          </a:bodyPr>
          <a:lstStyle/>
          <a:p>
            <a:r>
              <a:rPr lang="en-US" sz="2400" dirty="0">
                <a:latin typeface="Roboto" panose="02000000000000000000" pitchFamily="2" charset="0"/>
                <a:ea typeface="Roboto" panose="02000000000000000000" pitchFamily="2" charset="0"/>
                <a:cs typeface="Roboto" panose="02000000000000000000" pitchFamily="2" charset="0"/>
              </a:rPr>
              <a:t>Sending</a:t>
            </a:r>
          </a:p>
        </p:txBody>
      </p:sp>
      <p:sp>
        <p:nvSpPr>
          <p:cNvPr id="20" name="TextBox 19">
            <a:extLst>
              <a:ext uri="{FF2B5EF4-FFF2-40B4-BE49-F238E27FC236}">
                <a16:creationId xmlns:a16="http://schemas.microsoft.com/office/drawing/2014/main" id="{EF38206B-03F4-BAA4-4B6F-824821C3C38F}"/>
              </a:ext>
            </a:extLst>
          </p:cNvPr>
          <p:cNvSpPr txBox="1"/>
          <p:nvPr/>
        </p:nvSpPr>
        <p:spPr>
          <a:xfrm>
            <a:off x="4841312" y="1653702"/>
            <a:ext cx="1765714" cy="1200329"/>
          </a:xfrm>
          <a:prstGeom prst="rect">
            <a:avLst/>
          </a:prstGeom>
          <a:noFill/>
        </p:spPr>
        <p:txBody>
          <a:bodyPr wrap="square" rtlCol="0">
            <a:spAutoFit/>
          </a:bodyPr>
          <a:lstStyle/>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Encryption with public key</a:t>
            </a:r>
          </a:p>
        </p:txBody>
      </p:sp>
      <p:sp>
        <p:nvSpPr>
          <p:cNvPr id="22" name="Rectangle 21">
            <a:extLst>
              <a:ext uri="{FF2B5EF4-FFF2-40B4-BE49-F238E27FC236}">
                <a16:creationId xmlns:a16="http://schemas.microsoft.com/office/drawing/2014/main" id="{CAA5B5D4-BEE6-40F4-89D9-A48FCD101289}"/>
              </a:ext>
            </a:extLst>
          </p:cNvPr>
          <p:cNvSpPr/>
          <p:nvPr/>
        </p:nvSpPr>
        <p:spPr>
          <a:xfrm>
            <a:off x="4918719" y="5620284"/>
            <a:ext cx="1610900" cy="114397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E9F8710D-B106-DF42-15BB-0B76AAE53D82}"/>
              </a:ext>
            </a:extLst>
          </p:cNvPr>
          <p:cNvSpPr txBox="1"/>
          <p:nvPr/>
        </p:nvSpPr>
        <p:spPr>
          <a:xfrm>
            <a:off x="4841312" y="5592107"/>
            <a:ext cx="1765714" cy="1200329"/>
          </a:xfrm>
          <a:prstGeom prst="rect">
            <a:avLst/>
          </a:prstGeom>
          <a:noFill/>
        </p:spPr>
        <p:txBody>
          <a:bodyPr wrap="square" rtlCol="0">
            <a:spAutoFit/>
          </a:bodyPr>
          <a:lstStyle/>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Decryption with private key</a:t>
            </a:r>
          </a:p>
        </p:txBody>
      </p:sp>
    </p:spTree>
    <p:extLst>
      <p:ext uri="{BB962C8B-B14F-4D97-AF65-F5344CB8AC3E}">
        <p14:creationId xmlns:p14="http://schemas.microsoft.com/office/powerpoint/2010/main" val="3234857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C445F-061B-EED3-1FA6-344A70D2A5CA}"/>
            </a:ext>
          </a:extLst>
        </p:cNvPr>
        <p:cNvGrpSpPr/>
        <p:nvPr/>
      </p:nvGrpSpPr>
      <p:grpSpPr>
        <a:xfrm>
          <a:off x="0" y="0"/>
          <a:ext cx="0" cy="0"/>
          <a:chOff x="0" y="0"/>
          <a:chExt cx="0" cy="0"/>
        </a:xfrm>
      </p:grpSpPr>
      <p:pic>
        <p:nvPicPr>
          <p:cNvPr id="3" name="Picture 2" descr="A black and white logo&#10;&#10;Description automatically generated">
            <a:extLst>
              <a:ext uri="{FF2B5EF4-FFF2-40B4-BE49-F238E27FC236}">
                <a16:creationId xmlns:a16="http://schemas.microsoft.com/office/drawing/2014/main" id="{57D7CD1B-2FDF-E555-FEDD-6F06AAD40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2993" y="2711286"/>
            <a:ext cx="4446013" cy="1435427"/>
          </a:xfrm>
          <a:prstGeom prst="rect">
            <a:avLst/>
          </a:prstGeom>
        </p:spPr>
      </p:pic>
    </p:spTree>
    <p:extLst>
      <p:ext uri="{BB962C8B-B14F-4D97-AF65-F5344CB8AC3E}">
        <p14:creationId xmlns:p14="http://schemas.microsoft.com/office/powerpoint/2010/main" val="2706410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C3D6C4-1075-358D-C1B5-99D21DD25A61}"/>
            </a:ext>
          </a:extLst>
        </p:cNvPr>
        <p:cNvGrpSpPr/>
        <p:nvPr/>
      </p:nvGrpSpPr>
      <p:grpSpPr>
        <a:xfrm>
          <a:off x="0" y="0"/>
          <a:ext cx="0" cy="0"/>
          <a:chOff x="0" y="0"/>
          <a:chExt cx="0" cy="0"/>
        </a:xfrm>
      </p:grpSpPr>
      <p:pic>
        <p:nvPicPr>
          <p:cNvPr id="3" name="Picture 2" descr="A person in a suit speaking into a microphone&#10;&#10;Description automatically generated">
            <a:extLst>
              <a:ext uri="{FF2B5EF4-FFF2-40B4-BE49-F238E27FC236}">
                <a16:creationId xmlns:a16="http://schemas.microsoft.com/office/drawing/2014/main" id="{B5DAD3DA-7C8A-4095-8614-9D529556F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088" y="643466"/>
            <a:ext cx="7657824" cy="5571067"/>
          </a:xfrm>
          <a:prstGeom prst="rect">
            <a:avLst/>
          </a:prstGeom>
        </p:spPr>
      </p:pic>
    </p:spTree>
    <p:extLst>
      <p:ext uri="{BB962C8B-B14F-4D97-AF65-F5344CB8AC3E}">
        <p14:creationId xmlns:p14="http://schemas.microsoft.com/office/powerpoint/2010/main" val="892330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300C7A-6BFB-0725-4A95-453F9AE0DACD}"/>
            </a:ext>
          </a:extLst>
        </p:cNvPr>
        <p:cNvGrpSpPr/>
        <p:nvPr/>
      </p:nvGrpSpPr>
      <p:grpSpPr>
        <a:xfrm>
          <a:off x="0" y="0"/>
          <a:ext cx="0" cy="0"/>
          <a:chOff x="0" y="0"/>
          <a:chExt cx="0" cy="0"/>
        </a:xfrm>
      </p:grpSpPr>
      <p:pic>
        <p:nvPicPr>
          <p:cNvPr id="3" name="Picture 2" descr="A diagram of a network&#10;&#10;Description automatically generated">
            <a:extLst>
              <a:ext uri="{FF2B5EF4-FFF2-40B4-BE49-F238E27FC236}">
                <a16:creationId xmlns:a16="http://schemas.microsoft.com/office/drawing/2014/main" id="{AE770213-DF69-4411-2129-83D08C66D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0590" y="643466"/>
            <a:ext cx="7710820" cy="5571067"/>
          </a:xfrm>
          <a:prstGeom prst="rect">
            <a:avLst/>
          </a:prstGeom>
        </p:spPr>
      </p:pic>
      <p:sp>
        <p:nvSpPr>
          <p:cNvPr id="22" name="Rectangle 21">
            <a:extLst>
              <a:ext uri="{FF2B5EF4-FFF2-40B4-BE49-F238E27FC236}">
                <a16:creationId xmlns:a16="http://schemas.microsoft.com/office/drawing/2014/main" id="{A08BCAC8-B2A7-D8E1-9068-98A1D2EF09F6}"/>
              </a:ext>
            </a:extLst>
          </p:cNvPr>
          <p:cNvSpPr/>
          <p:nvPr/>
        </p:nvSpPr>
        <p:spPr>
          <a:xfrm>
            <a:off x="3886200" y="4643037"/>
            <a:ext cx="837246" cy="14611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A13F4F0-EB78-420D-1FAE-FB9CF99E6DB1}"/>
              </a:ext>
            </a:extLst>
          </p:cNvPr>
          <p:cNvSpPr txBox="1"/>
          <p:nvPr/>
        </p:nvSpPr>
        <p:spPr>
          <a:xfrm>
            <a:off x="4107221" y="4559597"/>
            <a:ext cx="572593" cy="338554"/>
          </a:xfrm>
          <a:prstGeom prst="rect">
            <a:avLst/>
          </a:prstGeom>
          <a:noFill/>
          <a:ln>
            <a:noFill/>
          </a:ln>
        </p:spPr>
        <p:txBody>
          <a:bodyPr wrap="none" rtlCol="0">
            <a:spAutoFit/>
          </a:bodyPr>
          <a:lstStyle/>
          <a:p>
            <a:r>
              <a:rPr lang="en-US" sz="1600" dirty="0">
                <a:latin typeface="Times New Roman" panose="02020603050405020304" pitchFamily="18" charset="0"/>
                <a:ea typeface="Roboto" panose="02000000000000000000" pitchFamily="2" charset="0"/>
                <a:cs typeface="Times New Roman" panose="02020603050405020304" pitchFamily="18" charset="0"/>
              </a:rPr>
              <a:t>Link</a:t>
            </a:r>
          </a:p>
        </p:txBody>
      </p:sp>
      <p:cxnSp>
        <p:nvCxnSpPr>
          <p:cNvPr id="7" name="Straight Arrow Connector 6">
            <a:extLst>
              <a:ext uri="{FF2B5EF4-FFF2-40B4-BE49-F238E27FC236}">
                <a16:creationId xmlns:a16="http://schemas.microsoft.com/office/drawing/2014/main" id="{8D1E69C2-F87F-33EC-0DCF-B103FF19DAA8}"/>
              </a:ext>
            </a:extLst>
          </p:cNvPr>
          <p:cNvCxnSpPr>
            <a:cxnSpLocks/>
          </p:cNvCxnSpPr>
          <p:nvPr/>
        </p:nvCxnSpPr>
        <p:spPr>
          <a:xfrm flipH="1">
            <a:off x="3865245" y="4728874"/>
            <a:ext cx="241976" cy="0"/>
          </a:xfrm>
          <a:prstGeom prst="straightConnector1">
            <a:avLst/>
          </a:prstGeom>
          <a:ln w="28575">
            <a:tailEnd type="triangle"/>
          </a:ln>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E25119F0-C4F7-A349-F65C-8309A5E75E68}"/>
              </a:ext>
            </a:extLst>
          </p:cNvPr>
          <p:cNvSpPr/>
          <p:nvPr/>
        </p:nvSpPr>
        <p:spPr>
          <a:xfrm>
            <a:off x="3412808" y="4947094"/>
            <a:ext cx="801052" cy="32022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6517FD0-1F01-4A97-35B2-6A3EF9B50D89}"/>
              </a:ext>
            </a:extLst>
          </p:cNvPr>
          <p:cNvSpPr txBox="1"/>
          <p:nvPr/>
        </p:nvSpPr>
        <p:spPr>
          <a:xfrm>
            <a:off x="3421381" y="4977872"/>
            <a:ext cx="849164" cy="338554"/>
          </a:xfrm>
          <a:prstGeom prst="rect">
            <a:avLst/>
          </a:prstGeom>
          <a:noFill/>
        </p:spPr>
        <p:txBody>
          <a:bodyPr wrap="square" rtlCol="0">
            <a:spAutoFit/>
          </a:bodyPr>
          <a:lstStyle/>
          <a:p>
            <a:r>
              <a:rPr lang="en-US" sz="1600" dirty="0">
                <a:latin typeface="Times New Roman" panose="02020603050405020304" pitchFamily="18" charset="0"/>
                <a:ea typeface="Roboto" panose="02000000000000000000" pitchFamily="2" charset="0"/>
                <a:cs typeface="Times New Roman" panose="02020603050405020304" pitchFamily="18" charset="0"/>
              </a:rPr>
              <a:t>Station</a:t>
            </a:r>
          </a:p>
        </p:txBody>
      </p:sp>
      <p:cxnSp>
        <p:nvCxnSpPr>
          <p:cNvPr id="24" name="Straight Arrow Connector 23">
            <a:extLst>
              <a:ext uri="{FF2B5EF4-FFF2-40B4-BE49-F238E27FC236}">
                <a16:creationId xmlns:a16="http://schemas.microsoft.com/office/drawing/2014/main" id="{5B46A226-1301-10E8-A7F3-3A27A0629DD1}"/>
              </a:ext>
            </a:extLst>
          </p:cNvPr>
          <p:cNvCxnSpPr>
            <a:stCxn id="14" idx="1"/>
          </p:cNvCxnSpPr>
          <p:nvPr/>
        </p:nvCxnSpPr>
        <p:spPr>
          <a:xfrm flipH="1" flipV="1">
            <a:off x="3238500" y="5029200"/>
            <a:ext cx="182881" cy="117949"/>
          </a:xfrm>
          <a:prstGeom prst="straightConnector1">
            <a:avLst/>
          </a:prstGeom>
          <a:ln w="28575">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5FEFC34E-5BF4-B900-D40A-B82C61CD3F96}"/>
              </a:ext>
            </a:extLst>
          </p:cNvPr>
          <p:cNvSpPr/>
          <p:nvPr/>
        </p:nvSpPr>
        <p:spPr>
          <a:xfrm>
            <a:off x="2202180" y="5561653"/>
            <a:ext cx="7528560" cy="52989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ACC9C59-CAE6-4730-7B23-AD72D9F9514B}"/>
              </a:ext>
            </a:extLst>
          </p:cNvPr>
          <p:cNvSpPr txBox="1"/>
          <p:nvPr/>
        </p:nvSpPr>
        <p:spPr>
          <a:xfrm>
            <a:off x="1912663" y="5610596"/>
            <a:ext cx="8464177" cy="400110"/>
          </a:xfrm>
          <a:prstGeom prst="rect">
            <a:avLst/>
          </a:prstGeom>
          <a:noFill/>
        </p:spPr>
        <p:txBody>
          <a:bodyPr wrap="none" rtlCol="0">
            <a:spAutoFit/>
          </a:bodyPr>
          <a:lstStyle/>
          <a:p>
            <a:r>
              <a:rPr lang="en-US" sz="2000" b="1" dirty="0">
                <a:latin typeface="Times New Roman" panose="02020603050405020304" pitchFamily="18" charset="0"/>
                <a:ea typeface="Roboto" panose="02000000000000000000" pitchFamily="2" charset="0"/>
                <a:cs typeface="Times New Roman" panose="02020603050405020304" pitchFamily="18" charset="0"/>
              </a:rPr>
              <a:t>(a) Centralized.		(b) Decentralized.	(c) Distributed networks.</a:t>
            </a:r>
          </a:p>
        </p:txBody>
      </p:sp>
    </p:spTree>
    <p:extLst>
      <p:ext uri="{BB962C8B-B14F-4D97-AF65-F5344CB8AC3E}">
        <p14:creationId xmlns:p14="http://schemas.microsoft.com/office/powerpoint/2010/main" val="3547048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3B23C8-DFB2-5874-E10B-9B7CDF73F941}"/>
            </a:ext>
          </a:extLst>
        </p:cNvPr>
        <p:cNvGrpSpPr/>
        <p:nvPr/>
      </p:nvGrpSpPr>
      <p:grpSpPr>
        <a:xfrm>
          <a:off x="0" y="0"/>
          <a:ext cx="0" cy="0"/>
          <a:chOff x="0" y="0"/>
          <a:chExt cx="0" cy="0"/>
        </a:xfrm>
      </p:grpSpPr>
      <p:pic>
        <p:nvPicPr>
          <p:cNvPr id="3" name="Picture 2" descr="A diagram of a castle&#10;&#10;Description automatically generated">
            <a:extLst>
              <a:ext uri="{FF2B5EF4-FFF2-40B4-BE49-F238E27FC236}">
                <a16:creationId xmlns:a16="http://schemas.microsoft.com/office/drawing/2014/main" id="{137D34C1-8A34-E47E-DA2B-0D12FEAA310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313967" y="648546"/>
            <a:ext cx="9564065" cy="5571067"/>
          </a:xfrm>
          <a:prstGeom prst="rect">
            <a:avLst/>
          </a:prstGeom>
        </p:spPr>
      </p:pic>
      <p:sp>
        <p:nvSpPr>
          <p:cNvPr id="4" name="TextBox 3">
            <a:extLst>
              <a:ext uri="{FF2B5EF4-FFF2-40B4-BE49-F238E27FC236}">
                <a16:creationId xmlns:a16="http://schemas.microsoft.com/office/drawing/2014/main" id="{0654E121-FBE3-E6B8-2D15-68148AEEB662}"/>
              </a:ext>
            </a:extLst>
          </p:cNvPr>
          <p:cNvSpPr txBox="1"/>
          <p:nvPr/>
        </p:nvSpPr>
        <p:spPr>
          <a:xfrm>
            <a:off x="3307080" y="5612132"/>
            <a:ext cx="1386839" cy="830997"/>
          </a:xfrm>
          <a:prstGeom prst="rect">
            <a:avLst/>
          </a:prstGeom>
          <a:solidFill>
            <a:schemeClr val="bg1"/>
          </a:solidFill>
        </p:spPr>
        <p:txBody>
          <a:bodyPr wrap="square" rtlCol="0">
            <a:spAutoFit/>
          </a:bodyPr>
          <a:lstStyle/>
          <a:p>
            <a:r>
              <a:rPr lang="en-US" sz="2400" b="1" dirty="0"/>
              <a:t>Defeat</a:t>
            </a:r>
            <a:r>
              <a:rPr lang="en-US" sz="2400" b="1" dirty="0">
                <a:latin typeface="Roboto" panose="02000000000000000000" pitchFamily="2" charset="0"/>
                <a:ea typeface="Roboto" panose="02000000000000000000" pitchFamily="2" charset="0"/>
                <a:cs typeface="Roboto" panose="02000000000000000000" pitchFamily="2" charset="0"/>
              </a:rPr>
              <a:t>	</a:t>
            </a:r>
            <a:endParaRPr lang="en-US" sz="2400" b="1" dirty="0"/>
          </a:p>
        </p:txBody>
      </p:sp>
      <p:sp>
        <p:nvSpPr>
          <p:cNvPr id="5" name="TextBox 4">
            <a:extLst>
              <a:ext uri="{FF2B5EF4-FFF2-40B4-BE49-F238E27FC236}">
                <a16:creationId xmlns:a16="http://schemas.microsoft.com/office/drawing/2014/main" id="{FFEE4134-990E-3670-12C9-FD960CF5B5F1}"/>
              </a:ext>
            </a:extLst>
          </p:cNvPr>
          <p:cNvSpPr txBox="1"/>
          <p:nvPr/>
        </p:nvSpPr>
        <p:spPr>
          <a:xfrm>
            <a:off x="7745730" y="5596891"/>
            <a:ext cx="1386839" cy="461665"/>
          </a:xfrm>
          <a:prstGeom prst="rect">
            <a:avLst/>
          </a:prstGeom>
          <a:solidFill>
            <a:schemeClr val="bg1"/>
          </a:solidFill>
        </p:spPr>
        <p:txBody>
          <a:bodyPr wrap="square" rtlCol="0">
            <a:spAutoFit/>
          </a:bodyPr>
          <a:lstStyle/>
          <a:p>
            <a:r>
              <a:rPr lang="en-US" sz="2400" b="1" dirty="0"/>
              <a:t>Victory</a:t>
            </a:r>
          </a:p>
        </p:txBody>
      </p:sp>
      <p:sp>
        <p:nvSpPr>
          <p:cNvPr id="7" name="Rectangle 6">
            <a:extLst>
              <a:ext uri="{FF2B5EF4-FFF2-40B4-BE49-F238E27FC236}">
                <a16:creationId xmlns:a16="http://schemas.microsoft.com/office/drawing/2014/main" id="{6C9D5E27-7CAF-772E-2736-3F6443B1E44E}"/>
              </a:ext>
            </a:extLst>
          </p:cNvPr>
          <p:cNvSpPr/>
          <p:nvPr/>
        </p:nvSpPr>
        <p:spPr>
          <a:xfrm>
            <a:off x="4729479" y="889000"/>
            <a:ext cx="904241" cy="4001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6558FF0-A329-A778-78AD-63520E72AAF6}"/>
              </a:ext>
            </a:extLst>
          </p:cNvPr>
          <p:cNvSpPr txBox="1"/>
          <p:nvPr/>
        </p:nvSpPr>
        <p:spPr>
          <a:xfrm>
            <a:off x="4729479" y="889000"/>
            <a:ext cx="941283" cy="400110"/>
          </a:xfrm>
          <a:prstGeom prst="rect">
            <a:avLst/>
          </a:prstGeom>
          <a:noFill/>
        </p:spPr>
        <p:txBody>
          <a:bodyPr wrap="none" rtlCol="0">
            <a:spAutoFit/>
          </a:bodyPr>
          <a:lstStyle/>
          <a:p>
            <a:r>
              <a:rPr lang="en-US" sz="2000" dirty="0">
                <a:solidFill>
                  <a:srgbClr val="675848"/>
                </a:solidFill>
                <a:latin typeface="Roboto" panose="02000000000000000000" pitchFamily="2" charset="0"/>
                <a:ea typeface="Roboto" panose="02000000000000000000" pitchFamily="2" charset="0"/>
                <a:cs typeface="Roboto" panose="02000000000000000000" pitchFamily="2" charset="0"/>
              </a:rPr>
              <a:t>Traitor</a:t>
            </a:r>
          </a:p>
        </p:txBody>
      </p:sp>
      <p:sp>
        <p:nvSpPr>
          <p:cNvPr id="10" name="Rectangle 9">
            <a:extLst>
              <a:ext uri="{FF2B5EF4-FFF2-40B4-BE49-F238E27FC236}">
                <a16:creationId xmlns:a16="http://schemas.microsoft.com/office/drawing/2014/main" id="{2D95847A-AAA6-C3F5-E2BD-68833189FC96}"/>
              </a:ext>
            </a:extLst>
          </p:cNvPr>
          <p:cNvSpPr/>
          <p:nvPr/>
        </p:nvSpPr>
        <p:spPr>
          <a:xfrm>
            <a:off x="2128520" y="767080"/>
            <a:ext cx="1981390" cy="584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C2EE4D0-4860-68AE-FA50-5CDEA0B3490D}"/>
              </a:ext>
            </a:extLst>
          </p:cNvPr>
          <p:cNvSpPr txBox="1"/>
          <p:nvPr/>
        </p:nvSpPr>
        <p:spPr>
          <a:xfrm>
            <a:off x="2065761" y="827445"/>
            <a:ext cx="2044149" cy="461665"/>
          </a:xfrm>
          <a:prstGeom prst="rect">
            <a:avLst/>
          </a:prstGeom>
          <a:noFill/>
        </p:spPr>
        <p:txBody>
          <a:bodyPr wrap="none" rtlCol="0">
            <a:spAutoFit/>
          </a:bodyPr>
          <a:lstStyle/>
          <a:p>
            <a:r>
              <a:rPr lang="en-US" sz="2400" dirty="0">
                <a:latin typeface="Roboto" panose="02000000000000000000" pitchFamily="2" charset="0"/>
                <a:ea typeface="Roboto" panose="02000000000000000000" pitchFamily="2" charset="0"/>
                <a:cs typeface="Roboto" panose="02000000000000000000" pitchFamily="2" charset="0"/>
              </a:rPr>
              <a:t>Loyal General</a:t>
            </a:r>
          </a:p>
        </p:txBody>
      </p:sp>
    </p:spTree>
    <p:extLst>
      <p:ext uri="{BB962C8B-B14F-4D97-AF65-F5344CB8AC3E}">
        <p14:creationId xmlns:p14="http://schemas.microsoft.com/office/powerpoint/2010/main" val="2510044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A8155F-CD90-3A24-9D45-BA920CB7FA32}"/>
            </a:ext>
          </a:extLst>
        </p:cNvPr>
        <p:cNvGrpSpPr/>
        <p:nvPr/>
      </p:nvGrpSpPr>
      <p:grpSpPr>
        <a:xfrm>
          <a:off x="0" y="0"/>
          <a:ext cx="0" cy="0"/>
          <a:chOff x="0" y="0"/>
          <a:chExt cx="0" cy="0"/>
        </a:xfrm>
      </p:grpSpPr>
      <p:pic>
        <p:nvPicPr>
          <p:cNvPr id="3" name="Picture 2" descr="A diagram of a company&#10;&#10;Description automatically generated">
            <a:extLst>
              <a:ext uri="{FF2B5EF4-FFF2-40B4-BE49-F238E27FC236}">
                <a16:creationId xmlns:a16="http://schemas.microsoft.com/office/drawing/2014/main" id="{C9F134CF-1830-02C4-3C43-44DA6F755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758" y="643466"/>
            <a:ext cx="9170482" cy="5571067"/>
          </a:xfrm>
          <a:prstGeom prst="rect">
            <a:avLst/>
          </a:prstGeom>
        </p:spPr>
      </p:pic>
      <p:sp>
        <p:nvSpPr>
          <p:cNvPr id="15" name="Rectangle 14">
            <a:extLst>
              <a:ext uri="{FF2B5EF4-FFF2-40B4-BE49-F238E27FC236}">
                <a16:creationId xmlns:a16="http://schemas.microsoft.com/office/drawing/2014/main" id="{628D7174-97EA-73FD-EEB5-F2DCC5F0EDB8}"/>
              </a:ext>
            </a:extLst>
          </p:cNvPr>
          <p:cNvSpPr/>
          <p:nvPr/>
        </p:nvSpPr>
        <p:spPr>
          <a:xfrm>
            <a:off x="1771445" y="1337310"/>
            <a:ext cx="2686050" cy="276999"/>
          </a:xfrm>
          <a:prstGeom prst="rect">
            <a:avLst/>
          </a:prstGeom>
          <a:solidFill>
            <a:srgbClr val="FECD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958F4A4-3C1A-15F6-87F4-30A08D9FA449}"/>
              </a:ext>
            </a:extLst>
          </p:cNvPr>
          <p:cNvSpPr/>
          <p:nvPr/>
        </p:nvSpPr>
        <p:spPr>
          <a:xfrm>
            <a:off x="7303565" y="1354805"/>
            <a:ext cx="2686050" cy="276999"/>
          </a:xfrm>
          <a:prstGeom prst="rect">
            <a:avLst/>
          </a:prstGeom>
          <a:solidFill>
            <a:srgbClr val="FECD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6791CE9-30D0-B8B5-2E0C-3F37E3740049}"/>
              </a:ext>
            </a:extLst>
          </p:cNvPr>
          <p:cNvSpPr txBox="1"/>
          <p:nvPr/>
        </p:nvSpPr>
        <p:spPr>
          <a:xfrm>
            <a:off x="2298479" y="1337310"/>
            <a:ext cx="1458182" cy="276999"/>
          </a:xfrm>
          <a:prstGeom prst="rect">
            <a:avLst/>
          </a:prstGeom>
          <a:noFill/>
        </p:spPr>
        <p:txBody>
          <a:bodyPr wrap="squar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Within a company</a:t>
            </a:r>
          </a:p>
        </p:txBody>
      </p:sp>
      <p:sp>
        <p:nvSpPr>
          <p:cNvPr id="8" name="TextBox 7">
            <a:extLst>
              <a:ext uri="{FF2B5EF4-FFF2-40B4-BE49-F238E27FC236}">
                <a16:creationId xmlns:a16="http://schemas.microsoft.com/office/drawing/2014/main" id="{57777B26-B75A-66E6-7EAC-07BB8C426F82}"/>
              </a:ext>
            </a:extLst>
          </p:cNvPr>
          <p:cNvSpPr txBox="1"/>
          <p:nvPr/>
        </p:nvSpPr>
        <p:spPr>
          <a:xfrm>
            <a:off x="7503590" y="1328130"/>
            <a:ext cx="2286000" cy="276999"/>
          </a:xfrm>
          <a:prstGeom prst="rect">
            <a:avLst/>
          </a:prstGeom>
          <a:noFill/>
        </p:spPr>
        <p:txBody>
          <a:bodyPr wrap="squar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Timestamping Authority (TSA)</a:t>
            </a:r>
          </a:p>
        </p:txBody>
      </p:sp>
      <p:sp>
        <p:nvSpPr>
          <p:cNvPr id="19" name="Rectangle 18">
            <a:extLst>
              <a:ext uri="{FF2B5EF4-FFF2-40B4-BE49-F238E27FC236}">
                <a16:creationId xmlns:a16="http://schemas.microsoft.com/office/drawing/2014/main" id="{8760D256-C7E7-28ED-9FAC-8ED085484A5C}"/>
              </a:ext>
            </a:extLst>
          </p:cNvPr>
          <p:cNvSpPr/>
          <p:nvPr/>
        </p:nvSpPr>
        <p:spPr>
          <a:xfrm>
            <a:off x="4122420" y="571500"/>
            <a:ext cx="3916680" cy="4648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4A56847-9FEF-D4E9-46D6-4F724AB65926}"/>
              </a:ext>
            </a:extLst>
          </p:cNvPr>
          <p:cNvSpPr txBox="1"/>
          <p:nvPr/>
        </p:nvSpPr>
        <p:spPr>
          <a:xfrm>
            <a:off x="3661454" y="359395"/>
            <a:ext cx="4281941" cy="584775"/>
          </a:xfrm>
          <a:prstGeom prst="rect">
            <a:avLst/>
          </a:prstGeom>
          <a:noFill/>
        </p:spPr>
        <p:txBody>
          <a:bodyPr wrap="none" rtlCol="0">
            <a:spAutoFit/>
          </a:bodyPr>
          <a:lstStyle/>
          <a:p>
            <a:r>
              <a:rPr lang="en-US" sz="3200" b="1" dirty="0">
                <a:solidFill>
                  <a:srgbClr val="820000"/>
                </a:solidFill>
                <a:latin typeface="Roboto" panose="02000000000000000000" pitchFamily="2" charset="0"/>
                <a:ea typeface="Roboto" panose="02000000000000000000" pitchFamily="2" charset="0"/>
                <a:cs typeface="Roboto" panose="02000000000000000000" pitchFamily="2" charset="0"/>
              </a:rPr>
              <a:t>Trusted timestamping</a:t>
            </a:r>
          </a:p>
        </p:txBody>
      </p:sp>
      <p:sp>
        <p:nvSpPr>
          <p:cNvPr id="23" name="Rectangle 22">
            <a:extLst>
              <a:ext uri="{FF2B5EF4-FFF2-40B4-BE49-F238E27FC236}">
                <a16:creationId xmlns:a16="http://schemas.microsoft.com/office/drawing/2014/main" id="{DF564FF8-AA8C-1429-3189-2BF61ECED66A}"/>
              </a:ext>
            </a:extLst>
          </p:cNvPr>
          <p:cNvSpPr/>
          <p:nvPr/>
        </p:nvSpPr>
        <p:spPr>
          <a:xfrm>
            <a:off x="8389620" y="2152650"/>
            <a:ext cx="927100" cy="276999"/>
          </a:xfrm>
          <a:prstGeom prst="rect">
            <a:avLst/>
          </a:prstGeom>
          <a:solidFill>
            <a:srgbClr val="FEFE9A"/>
          </a:solidFill>
          <a:ln>
            <a:solidFill>
              <a:srgbClr val="5252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4FEFFAE-E049-1C7A-59E1-B28178616903}"/>
              </a:ext>
            </a:extLst>
          </p:cNvPr>
          <p:cNvSpPr txBox="1"/>
          <p:nvPr/>
        </p:nvSpPr>
        <p:spPr>
          <a:xfrm>
            <a:off x="8364957" y="2151293"/>
            <a:ext cx="974623" cy="276999"/>
          </a:xfrm>
          <a:prstGeom prst="rect">
            <a:avLst/>
          </a:prstGeom>
          <a:noFill/>
          <a:ln>
            <a:noFill/>
          </a:ln>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Timestamp</a:t>
            </a:r>
          </a:p>
        </p:txBody>
      </p:sp>
      <p:sp>
        <p:nvSpPr>
          <p:cNvPr id="27" name="Rectangle 26">
            <a:extLst>
              <a:ext uri="{FF2B5EF4-FFF2-40B4-BE49-F238E27FC236}">
                <a16:creationId xmlns:a16="http://schemas.microsoft.com/office/drawing/2014/main" id="{6C1BE8D8-7CE9-D9A2-A304-1298E67AF4AB}"/>
              </a:ext>
            </a:extLst>
          </p:cNvPr>
          <p:cNvSpPr/>
          <p:nvPr/>
        </p:nvSpPr>
        <p:spPr>
          <a:xfrm>
            <a:off x="9612630" y="4474549"/>
            <a:ext cx="924878" cy="286046"/>
          </a:xfrm>
          <a:prstGeom prst="rect">
            <a:avLst/>
          </a:prstGeom>
          <a:solidFill>
            <a:srgbClr val="FEFE9A"/>
          </a:solidFill>
          <a:ln>
            <a:solidFill>
              <a:srgbClr val="5252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FCF45EC-6450-A214-063E-7EDECAF731D6}"/>
              </a:ext>
            </a:extLst>
          </p:cNvPr>
          <p:cNvSpPr txBox="1"/>
          <p:nvPr/>
        </p:nvSpPr>
        <p:spPr>
          <a:xfrm>
            <a:off x="9587147" y="4474253"/>
            <a:ext cx="960838" cy="276999"/>
          </a:xfrm>
          <a:prstGeom prst="rect">
            <a:avLst/>
          </a:prstGeom>
          <a:noFill/>
          <a:ln>
            <a:noFill/>
          </a:ln>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Timestamp</a:t>
            </a:r>
          </a:p>
        </p:txBody>
      </p:sp>
      <p:sp>
        <p:nvSpPr>
          <p:cNvPr id="29" name="Rectangle 28">
            <a:extLst>
              <a:ext uri="{FF2B5EF4-FFF2-40B4-BE49-F238E27FC236}">
                <a16:creationId xmlns:a16="http://schemas.microsoft.com/office/drawing/2014/main" id="{D74C59B0-B8EE-FF81-4AAD-1A5FB6B21ED5}"/>
              </a:ext>
            </a:extLst>
          </p:cNvPr>
          <p:cNvSpPr/>
          <p:nvPr/>
        </p:nvSpPr>
        <p:spPr>
          <a:xfrm>
            <a:off x="4877546" y="5240136"/>
            <a:ext cx="924878" cy="286046"/>
          </a:xfrm>
          <a:prstGeom prst="rect">
            <a:avLst/>
          </a:prstGeom>
          <a:solidFill>
            <a:srgbClr val="FEFE9A"/>
          </a:solidFill>
          <a:ln>
            <a:solidFill>
              <a:srgbClr val="5252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ED4F1EBB-C7D8-01E1-5948-2D0E7C7B2D8A}"/>
              </a:ext>
            </a:extLst>
          </p:cNvPr>
          <p:cNvSpPr txBox="1"/>
          <p:nvPr/>
        </p:nvSpPr>
        <p:spPr>
          <a:xfrm>
            <a:off x="4859566" y="5240136"/>
            <a:ext cx="960838" cy="276999"/>
          </a:xfrm>
          <a:prstGeom prst="rect">
            <a:avLst/>
          </a:prstGeom>
          <a:noFill/>
          <a:ln>
            <a:noFill/>
          </a:ln>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Timestamp</a:t>
            </a:r>
          </a:p>
        </p:txBody>
      </p:sp>
      <p:sp>
        <p:nvSpPr>
          <p:cNvPr id="31" name="Rectangle 30">
            <a:extLst>
              <a:ext uri="{FF2B5EF4-FFF2-40B4-BE49-F238E27FC236}">
                <a16:creationId xmlns:a16="http://schemas.microsoft.com/office/drawing/2014/main" id="{1569DFA2-CAAE-83D8-9F8A-B5BCDBBF44E1}"/>
              </a:ext>
            </a:extLst>
          </p:cNvPr>
          <p:cNvSpPr/>
          <p:nvPr/>
        </p:nvSpPr>
        <p:spPr>
          <a:xfrm>
            <a:off x="5253990" y="1790950"/>
            <a:ext cx="1405890" cy="276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C6AD255-49E5-DBEF-D571-5687ACC6B340}"/>
              </a:ext>
            </a:extLst>
          </p:cNvPr>
          <p:cNvSpPr txBox="1"/>
          <p:nvPr/>
        </p:nvSpPr>
        <p:spPr>
          <a:xfrm>
            <a:off x="5154471" y="1775560"/>
            <a:ext cx="1604927" cy="307777"/>
          </a:xfrm>
          <a:prstGeom prst="rect">
            <a:avLst/>
          </a:prstGeom>
          <a:noFill/>
        </p:spPr>
        <p:txBody>
          <a:bodyPr wrap="non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Send hash to TSA</a:t>
            </a:r>
          </a:p>
        </p:txBody>
      </p:sp>
      <p:sp>
        <p:nvSpPr>
          <p:cNvPr id="33" name="Rectangle 32">
            <a:extLst>
              <a:ext uri="{FF2B5EF4-FFF2-40B4-BE49-F238E27FC236}">
                <a16:creationId xmlns:a16="http://schemas.microsoft.com/office/drawing/2014/main" id="{BA308FC7-2133-0E43-5979-126E36481951}"/>
              </a:ext>
            </a:extLst>
          </p:cNvPr>
          <p:cNvSpPr/>
          <p:nvPr/>
        </p:nvSpPr>
        <p:spPr>
          <a:xfrm>
            <a:off x="2406153" y="1730450"/>
            <a:ext cx="1405890" cy="276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20000"/>
              </a:solidFill>
              <a:highlight>
                <a:srgbClr val="FFFF00"/>
              </a:highlight>
            </a:endParaRPr>
          </a:p>
        </p:txBody>
      </p:sp>
      <p:sp>
        <p:nvSpPr>
          <p:cNvPr id="34" name="TextBox 33">
            <a:extLst>
              <a:ext uri="{FF2B5EF4-FFF2-40B4-BE49-F238E27FC236}">
                <a16:creationId xmlns:a16="http://schemas.microsoft.com/office/drawing/2014/main" id="{0AA5505E-EEC1-A3AD-9DC1-D4C0A89B0560}"/>
              </a:ext>
            </a:extLst>
          </p:cNvPr>
          <p:cNvSpPr txBox="1"/>
          <p:nvPr/>
        </p:nvSpPr>
        <p:spPr>
          <a:xfrm>
            <a:off x="2406153" y="1760172"/>
            <a:ext cx="1366080" cy="307777"/>
          </a:xfrm>
          <a:prstGeom prst="rect">
            <a:avLst/>
          </a:prstGeom>
          <a:noFill/>
        </p:spPr>
        <p:txBody>
          <a:bodyPr wrap="non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Calculate hash</a:t>
            </a:r>
          </a:p>
        </p:txBody>
      </p:sp>
      <p:sp>
        <p:nvSpPr>
          <p:cNvPr id="48" name="Rectangle 47">
            <a:extLst>
              <a:ext uri="{FF2B5EF4-FFF2-40B4-BE49-F238E27FC236}">
                <a16:creationId xmlns:a16="http://schemas.microsoft.com/office/drawing/2014/main" id="{C3BBE9ED-3A7E-35D4-0745-789D1564AA8B}"/>
              </a:ext>
            </a:extLst>
          </p:cNvPr>
          <p:cNvSpPr/>
          <p:nvPr/>
        </p:nvSpPr>
        <p:spPr>
          <a:xfrm>
            <a:off x="2908740" y="5986774"/>
            <a:ext cx="1366080" cy="299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1BFB3A4-8B79-644B-7A54-102B8463BE0D}"/>
              </a:ext>
            </a:extLst>
          </p:cNvPr>
          <p:cNvSpPr txBox="1"/>
          <p:nvPr/>
        </p:nvSpPr>
        <p:spPr>
          <a:xfrm>
            <a:off x="2606040" y="5937534"/>
            <a:ext cx="1880899"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Store together</a:t>
            </a:r>
          </a:p>
        </p:txBody>
      </p:sp>
      <p:sp>
        <p:nvSpPr>
          <p:cNvPr id="47" name="Rectangle 46">
            <a:extLst>
              <a:ext uri="{FF2B5EF4-FFF2-40B4-BE49-F238E27FC236}">
                <a16:creationId xmlns:a16="http://schemas.microsoft.com/office/drawing/2014/main" id="{5D202422-6523-E9EF-4307-33E667D11F15}"/>
              </a:ext>
            </a:extLst>
          </p:cNvPr>
          <p:cNvSpPr/>
          <p:nvPr/>
        </p:nvSpPr>
        <p:spPr>
          <a:xfrm>
            <a:off x="4452390" y="3966420"/>
            <a:ext cx="1643609" cy="6641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8F26CAD8-EC4B-883C-1DDD-F2B736CF40FD}"/>
              </a:ext>
            </a:extLst>
          </p:cNvPr>
          <p:cNvSpPr txBox="1"/>
          <p:nvPr/>
        </p:nvSpPr>
        <p:spPr>
          <a:xfrm>
            <a:off x="4313540" y="3966421"/>
            <a:ext cx="1880899" cy="646331"/>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Signed timestamp </a:t>
            </a:r>
          </a:p>
          <a:p>
            <a:pPr algn="ctr"/>
            <a:r>
              <a:rPr lang="en-US" sz="1200" dirty="0">
                <a:latin typeface="Roboto" panose="02000000000000000000" pitchFamily="2" charset="0"/>
                <a:ea typeface="Roboto" panose="02000000000000000000" pitchFamily="2" charset="0"/>
                <a:cs typeface="Roboto" panose="02000000000000000000" pitchFamily="2" charset="0"/>
              </a:rPr>
              <a:t>and hash are </a:t>
            </a:r>
          </a:p>
          <a:p>
            <a:pPr algn="ctr"/>
            <a:r>
              <a:rPr lang="en-US" sz="1200" dirty="0">
                <a:latin typeface="Roboto" panose="02000000000000000000" pitchFamily="2" charset="0"/>
                <a:ea typeface="Roboto" panose="02000000000000000000" pitchFamily="2" charset="0"/>
                <a:cs typeface="Roboto" panose="02000000000000000000" pitchFamily="2" charset="0"/>
              </a:rPr>
              <a:t>returned to requester</a:t>
            </a:r>
          </a:p>
        </p:txBody>
      </p:sp>
      <p:sp>
        <p:nvSpPr>
          <p:cNvPr id="46" name="Rectangle 45">
            <a:extLst>
              <a:ext uri="{FF2B5EF4-FFF2-40B4-BE49-F238E27FC236}">
                <a16:creationId xmlns:a16="http://schemas.microsoft.com/office/drawing/2014/main" id="{ED72BD80-350F-6743-724E-560902D4EC25}"/>
              </a:ext>
            </a:extLst>
          </p:cNvPr>
          <p:cNvSpPr/>
          <p:nvPr/>
        </p:nvSpPr>
        <p:spPr>
          <a:xfrm>
            <a:off x="6728216" y="3576113"/>
            <a:ext cx="1366080" cy="4555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82A0E1C-B446-0139-1FF8-47B7ACE9E796}"/>
              </a:ext>
            </a:extLst>
          </p:cNvPr>
          <p:cNvSpPr/>
          <p:nvPr/>
        </p:nvSpPr>
        <p:spPr>
          <a:xfrm>
            <a:off x="7403897" y="2606020"/>
            <a:ext cx="1405890" cy="283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20000"/>
              </a:solidFill>
              <a:highlight>
                <a:srgbClr val="FFFF00"/>
              </a:highlight>
            </a:endParaRPr>
          </a:p>
        </p:txBody>
      </p:sp>
      <p:sp>
        <p:nvSpPr>
          <p:cNvPr id="38" name="TextBox 37">
            <a:extLst>
              <a:ext uri="{FF2B5EF4-FFF2-40B4-BE49-F238E27FC236}">
                <a16:creationId xmlns:a16="http://schemas.microsoft.com/office/drawing/2014/main" id="{35488DFC-8D46-C1C6-99FC-E3094288D091}"/>
              </a:ext>
            </a:extLst>
          </p:cNvPr>
          <p:cNvSpPr txBox="1"/>
          <p:nvPr/>
        </p:nvSpPr>
        <p:spPr>
          <a:xfrm>
            <a:off x="7443707" y="2607377"/>
            <a:ext cx="1366080" cy="307777"/>
          </a:xfrm>
          <a:prstGeom prst="rect">
            <a:avLst/>
          </a:prstGeom>
          <a:noFill/>
        </p:spPr>
        <p:txBody>
          <a:bodyPr wrap="non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Calculate hash</a:t>
            </a:r>
          </a:p>
        </p:txBody>
      </p:sp>
      <p:sp>
        <p:nvSpPr>
          <p:cNvPr id="41" name="TextBox 40">
            <a:extLst>
              <a:ext uri="{FF2B5EF4-FFF2-40B4-BE49-F238E27FC236}">
                <a16:creationId xmlns:a16="http://schemas.microsoft.com/office/drawing/2014/main" id="{F3C37DCC-9EB2-319A-F9A1-4DC6D7D88A27}"/>
              </a:ext>
            </a:extLst>
          </p:cNvPr>
          <p:cNvSpPr txBox="1"/>
          <p:nvPr/>
        </p:nvSpPr>
        <p:spPr>
          <a:xfrm>
            <a:off x="6762596" y="3602788"/>
            <a:ext cx="1364151" cy="461665"/>
          </a:xfrm>
          <a:prstGeom prst="rect">
            <a:avLst/>
          </a:prstGeom>
          <a:noFill/>
        </p:spPr>
        <p:txBody>
          <a:bodyPr wrap="square" rtlCol="0">
            <a:spAutoFit/>
          </a:bodyPr>
          <a:lstStyle/>
          <a:p>
            <a:pPr algn="r"/>
            <a:r>
              <a:rPr lang="en-US" sz="1200" dirty="0">
                <a:latin typeface="Roboto" panose="02000000000000000000" pitchFamily="2" charset="0"/>
                <a:ea typeface="Roboto" panose="02000000000000000000" pitchFamily="2" charset="0"/>
                <a:cs typeface="Roboto" panose="02000000000000000000" pitchFamily="2" charset="0"/>
              </a:rPr>
              <a:t>Apply private key of the TSA</a:t>
            </a:r>
          </a:p>
        </p:txBody>
      </p:sp>
      <p:sp>
        <p:nvSpPr>
          <p:cNvPr id="45" name="Rectangle 44">
            <a:extLst>
              <a:ext uri="{FF2B5EF4-FFF2-40B4-BE49-F238E27FC236}">
                <a16:creationId xmlns:a16="http://schemas.microsoft.com/office/drawing/2014/main" id="{D18737B2-BB9C-4B82-A70E-527ED650864D}"/>
              </a:ext>
            </a:extLst>
          </p:cNvPr>
          <p:cNvSpPr/>
          <p:nvPr/>
        </p:nvSpPr>
        <p:spPr>
          <a:xfrm>
            <a:off x="9265920" y="3074670"/>
            <a:ext cx="1550670" cy="830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1AA593C9-75CB-651A-891F-3EBC3A915264}"/>
              </a:ext>
            </a:extLst>
          </p:cNvPr>
          <p:cNvSpPr txBox="1"/>
          <p:nvPr/>
        </p:nvSpPr>
        <p:spPr>
          <a:xfrm>
            <a:off x="9219597" y="3089456"/>
            <a:ext cx="1710944"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This is a digital signature of the hash concatenated to the timestamp</a:t>
            </a:r>
          </a:p>
        </p:txBody>
      </p:sp>
    </p:spTree>
    <p:extLst>
      <p:ext uri="{BB962C8B-B14F-4D97-AF65-F5344CB8AC3E}">
        <p14:creationId xmlns:p14="http://schemas.microsoft.com/office/powerpoint/2010/main" val="3334907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28BB4-D756-F0C5-E28F-460AC60C79A3}"/>
            </a:ext>
          </a:extLst>
        </p:cNvPr>
        <p:cNvGrpSpPr/>
        <p:nvPr/>
      </p:nvGrpSpPr>
      <p:grpSpPr>
        <a:xfrm>
          <a:off x="0" y="0"/>
          <a:ext cx="0" cy="0"/>
          <a:chOff x="0" y="0"/>
          <a:chExt cx="0" cy="0"/>
        </a:xfrm>
      </p:grpSpPr>
      <p:pic>
        <p:nvPicPr>
          <p:cNvPr id="3" name="Picture 2" descr="A person with a beard&#10;&#10;Description automatically generated">
            <a:extLst>
              <a:ext uri="{FF2B5EF4-FFF2-40B4-BE49-F238E27FC236}">
                <a16:creationId xmlns:a16="http://schemas.microsoft.com/office/drawing/2014/main" id="{CFA079CE-1CDF-E1C5-78DC-F627EF909B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7690" y="1116440"/>
            <a:ext cx="3444240" cy="4625120"/>
          </a:xfrm>
          <a:prstGeom prst="rect">
            <a:avLst/>
          </a:prstGeom>
        </p:spPr>
      </p:pic>
    </p:spTree>
    <p:extLst>
      <p:ext uri="{BB962C8B-B14F-4D97-AF65-F5344CB8AC3E}">
        <p14:creationId xmlns:p14="http://schemas.microsoft.com/office/powerpoint/2010/main" val="1487379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F262D-C5FE-3C4E-731E-A7EBA2C292CB}"/>
            </a:ext>
          </a:extLst>
        </p:cNvPr>
        <p:cNvGrpSpPr/>
        <p:nvPr/>
      </p:nvGrpSpPr>
      <p:grpSpPr>
        <a:xfrm>
          <a:off x="0" y="0"/>
          <a:ext cx="0" cy="0"/>
          <a:chOff x="0" y="0"/>
          <a:chExt cx="0" cy="0"/>
        </a:xfrm>
      </p:grpSpPr>
      <p:pic>
        <p:nvPicPr>
          <p:cNvPr id="3" name="Picture 2" descr="A close up of a website&#10;&#10;Description automatically generated">
            <a:extLst>
              <a:ext uri="{FF2B5EF4-FFF2-40B4-BE49-F238E27FC236}">
                <a16:creationId xmlns:a16="http://schemas.microsoft.com/office/drawing/2014/main" id="{FDDFE306-4497-A255-B759-47EA08375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437" y="2512087"/>
            <a:ext cx="9169126" cy="1833826"/>
          </a:xfrm>
          <a:prstGeom prst="rect">
            <a:avLst/>
          </a:prstGeom>
        </p:spPr>
      </p:pic>
      <p:sp>
        <p:nvSpPr>
          <p:cNvPr id="6" name="Rectangle 5">
            <a:extLst>
              <a:ext uri="{FF2B5EF4-FFF2-40B4-BE49-F238E27FC236}">
                <a16:creationId xmlns:a16="http://schemas.microsoft.com/office/drawing/2014/main" id="{41900002-F6A9-993E-D1D0-5C1791834EAC}"/>
              </a:ext>
            </a:extLst>
          </p:cNvPr>
          <p:cNvSpPr/>
          <p:nvPr/>
        </p:nvSpPr>
        <p:spPr>
          <a:xfrm>
            <a:off x="1832610" y="2872740"/>
            <a:ext cx="2426970" cy="5562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B6C5403-AA2B-1755-168D-E45468457D4B}"/>
              </a:ext>
            </a:extLst>
          </p:cNvPr>
          <p:cNvSpPr txBox="1"/>
          <p:nvPr/>
        </p:nvSpPr>
        <p:spPr>
          <a:xfrm>
            <a:off x="1859280" y="2828317"/>
            <a:ext cx="2094420" cy="584775"/>
          </a:xfrm>
          <a:prstGeom prst="rect">
            <a:avLst/>
          </a:prstGeom>
          <a:noFill/>
        </p:spPr>
        <p:txBody>
          <a:bodyPr wrap="none" rtlCol="0">
            <a:spAutoFit/>
          </a:bodyPr>
          <a:lstStyle/>
          <a:p>
            <a:r>
              <a:rPr lang="en-US" sz="3200" b="1" dirty="0">
                <a:latin typeface="Times New Roman" panose="02020603050405020304" pitchFamily="18" charset="0"/>
                <a:ea typeface="Sans Serif Collection" panose="020B0502040504020204" pitchFamily="34" charset="0"/>
                <a:cs typeface="Times New Roman" panose="02020603050405020304" pitchFamily="18" charset="0"/>
              </a:rPr>
              <a:t>References</a:t>
            </a:r>
          </a:p>
        </p:txBody>
      </p:sp>
    </p:spTree>
    <p:extLst>
      <p:ext uri="{BB962C8B-B14F-4D97-AF65-F5344CB8AC3E}">
        <p14:creationId xmlns:p14="http://schemas.microsoft.com/office/powerpoint/2010/main" val="3592278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5023D9-CFBF-5FA5-C0A2-0268AA884295}"/>
            </a:ext>
          </a:extLst>
        </p:cNvPr>
        <p:cNvGrpSpPr/>
        <p:nvPr/>
      </p:nvGrpSpPr>
      <p:grpSpPr>
        <a:xfrm>
          <a:off x="0" y="0"/>
          <a:ext cx="0" cy="0"/>
          <a:chOff x="0" y="0"/>
          <a:chExt cx="0" cy="0"/>
        </a:xfrm>
      </p:grpSpPr>
      <p:pic>
        <p:nvPicPr>
          <p:cNvPr id="3" name="Picture 2" descr="A person looking at the camera&#10;&#10;Description automatically generated">
            <a:extLst>
              <a:ext uri="{FF2B5EF4-FFF2-40B4-BE49-F238E27FC236}">
                <a16:creationId xmlns:a16="http://schemas.microsoft.com/office/drawing/2014/main" id="{BD3572F1-ECA7-A35F-7223-C06E6D136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929" y="643466"/>
            <a:ext cx="10222141" cy="5571067"/>
          </a:xfrm>
          <a:prstGeom prst="rect">
            <a:avLst/>
          </a:prstGeom>
        </p:spPr>
      </p:pic>
    </p:spTree>
    <p:extLst>
      <p:ext uri="{BB962C8B-B14F-4D97-AF65-F5344CB8AC3E}">
        <p14:creationId xmlns:p14="http://schemas.microsoft.com/office/powerpoint/2010/main" val="4244879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2ADF44-31EF-3C61-D382-FB0ED43ABF6D}"/>
            </a:ext>
          </a:extLst>
        </p:cNvPr>
        <p:cNvGrpSpPr/>
        <p:nvPr/>
      </p:nvGrpSpPr>
      <p:grpSpPr>
        <a:xfrm>
          <a:off x="0" y="0"/>
          <a:ext cx="0" cy="0"/>
          <a:chOff x="0" y="0"/>
          <a:chExt cx="0" cy="0"/>
        </a:xfrm>
      </p:grpSpPr>
      <p:pic>
        <p:nvPicPr>
          <p:cNvPr id="3" name="Picture 2" descr="A diagram of a server&#10;&#10;Description automatically generated">
            <a:extLst>
              <a:ext uri="{FF2B5EF4-FFF2-40B4-BE49-F238E27FC236}">
                <a16:creationId xmlns:a16="http://schemas.microsoft.com/office/drawing/2014/main" id="{D45D8A93-F80C-7072-2A3C-A5C0F3A42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815" y="643466"/>
            <a:ext cx="7074370" cy="5571067"/>
          </a:xfrm>
          <a:prstGeom prst="rect">
            <a:avLst/>
          </a:prstGeom>
        </p:spPr>
      </p:pic>
      <p:sp>
        <p:nvSpPr>
          <p:cNvPr id="6" name="Rectangle 5">
            <a:extLst>
              <a:ext uri="{FF2B5EF4-FFF2-40B4-BE49-F238E27FC236}">
                <a16:creationId xmlns:a16="http://schemas.microsoft.com/office/drawing/2014/main" id="{B2E168D9-8FB6-2604-9A2B-C2D9DA6EBD8C}"/>
              </a:ext>
            </a:extLst>
          </p:cNvPr>
          <p:cNvSpPr/>
          <p:nvPr/>
        </p:nvSpPr>
        <p:spPr>
          <a:xfrm>
            <a:off x="5238750" y="510540"/>
            <a:ext cx="3055620" cy="11010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2F5AF8-B9DE-6DA1-6C68-4EB7EB8F6103}"/>
              </a:ext>
            </a:extLst>
          </p:cNvPr>
          <p:cNvSpPr txBox="1"/>
          <p:nvPr/>
        </p:nvSpPr>
        <p:spPr>
          <a:xfrm>
            <a:off x="5452110" y="685324"/>
            <a:ext cx="2683748" cy="707886"/>
          </a:xfrm>
          <a:prstGeom prst="rect">
            <a:avLst/>
          </a:prstGeom>
          <a:noFill/>
        </p:spPr>
        <p:txBody>
          <a:bodyPr wrap="none" rtlCol="0">
            <a:spAutoFit/>
          </a:bodyPr>
          <a:lstStyle/>
          <a:p>
            <a:r>
              <a:rPr lang="en-US" sz="4000" b="1" dirty="0">
                <a:latin typeface="Roboto" panose="02000000000000000000" pitchFamily="2" charset="0"/>
                <a:ea typeface="Roboto" panose="02000000000000000000" pitchFamily="2" charset="0"/>
                <a:cs typeface="Roboto" panose="02000000000000000000" pitchFamily="2" charset="0"/>
              </a:rPr>
              <a:t>Exchanges</a:t>
            </a:r>
          </a:p>
        </p:txBody>
      </p:sp>
      <p:sp>
        <p:nvSpPr>
          <p:cNvPr id="9" name="Rectangle 8">
            <a:extLst>
              <a:ext uri="{FF2B5EF4-FFF2-40B4-BE49-F238E27FC236}">
                <a16:creationId xmlns:a16="http://schemas.microsoft.com/office/drawing/2014/main" id="{DDC90586-2EAF-8A70-05BE-C85E72954EE5}"/>
              </a:ext>
            </a:extLst>
          </p:cNvPr>
          <p:cNvSpPr/>
          <p:nvPr/>
        </p:nvSpPr>
        <p:spPr>
          <a:xfrm>
            <a:off x="3912626" y="2093433"/>
            <a:ext cx="1825234" cy="531657"/>
          </a:xfrm>
          <a:prstGeom prst="rect">
            <a:avLst/>
          </a:prstGeom>
          <a:solidFill>
            <a:srgbClr val="02EF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6104EC-2643-4A64-868C-2ACE52E0CB3F}"/>
              </a:ext>
            </a:extLst>
          </p:cNvPr>
          <p:cNvSpPr/>
          <p:nvPr/>
        </p:nvSpPr>
        <p:spPr>
          <a:xfrm>
            <a:off x="8705850" y="4690110"/>
            <a:ext cx="842010" cy="861060"/>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408EFA8-D0AF-C304-F7E3-FFD83F09E5E1}"/>
              </a:ext>
            </a:extLst>
          </p:cNvPr>
          <p:cNvSpPr txBox="1"/>
          <p:nvPr/>
        </p:nvSpPr>
        <p:spPr>
          <a:xfrm>
            <a:off x="4183380" y="2148840"/>
            <a:ext cx="1303690" cy="400110"/>
          </a:xfrm>
          <a:prstGeom prst="rect">
            <a:avLst/>
          </a:prstGeom>
          <a:noFill/>
        </p:spPr>
        <p:txBody>
          <a:bodyPr wrap="none" rtlCol="0">
            <a:spAutoFit/>
          </a:bodyPr>
          <a:lstStyle/>
          <a:p>
            <a:r>
              <a:rPr lang="en-US" sz="2000" dirty="0"/>
              <a:t>Hashcash</a:t>
            </a:r>
          </a:p>
        </p:txBody>
      </p:sp>
      <p:sp>
        <p:nvSpPr>
          <p:cNvPr id="10" name="TextBox 9">
            <a:extLst>
              <a:ext uri="{FF2B5EF4-FFF2-40B4-BE49-F238E27FC236}">
                <a16:creationId xmlns:a16="http://schemas.microsoft.com/office/drawing/2014/main" id="{EA15EB6B-15AD-99D6-E7FE-C018E5F1E06B}"/>
              </a:ext>
            </a:extLst>
          </p:cNvPr>
          <p:cNvSpPr txBox="1"/>
          <p:nvPr/>
        </p:nvSpPr>
        <p:spPr>
          <a:xfrm>
            <a:off x="8628413" y="4777740"/>
            <a:ext cx="1037848" cy="830997"/>
          </a:xfrm>
          <a:prstGeom prst="rect">
            <a:avLst/>
          </a:prstGeom>
          <a:noFill/>
        </p:spPr>
        <p:txBody>
          <a:bodyPr wrap="none" rtlCol="0">
            <a:spAutoFit/>
          </a:bodyPr>
          <a:lstStyle/>
          <a:p>
            <a:pPr algn="ctr"/>
            <a:r>
              <a:rPr lang="en-US" sz="1600" dirty="0"/>
              <a:t>Seen-</a:t>
            </a:r>
          </a:p>
          <a:p>
            <a:pPr algn="ctr"/>
            <a:r>
              <a:rPr lang="en-US" sz="1600" dirty="0"/>
              <a:t>RPOW</a:t>
            </a:r>
          </a:p>
          <a:p>
            <a:pPr algn="ctr"/>
            <a:r>
              <a:rPr lang="en-US" sz="1600" dirty="0"/>
              <a:t>Database</a:t>
            </a:r>
          </a:p>
        </p:txBody>
      </p:sp>
      <p:sp>
        <p:nvSpPr>
          <p:cNvPr id="13" name="Rectangle 12">
            <a:extLst>
              <a:ext uri="{FF2B5EF4-FFF2-40B4-BE49-F238E27FC236}">
                <a16:creationId xmlns:a16="http://schemas.microsoft.com/office/drawing/2014/main" id="{87B8B06E-E02E-A678-4318-8F6CC46C83BD}"/>
              </a:ext>
            </a:extLst>
          </p:cNvPr>
          <p:cNvSpPr/>
          <p:nvPr/>
        </p:nvSpPr>
        <p:spPr>
          <a:xfrm>
            <a:off x="6187440" y="3676650"/>
            <a:ext cx="1104900" cy="872490"/>
          </a:xfrm>
          <a:prstGeom prst="rect">
            <a:avLst/>
          </a:prstGeom>
          <a:solidFill>
            <a:srgbClr val="FFC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26EDC8C-169B-CC4B-EB03-07AB48452F57}"/>
              </a:ext>
            </a:extLst>
          </p:cNvPr>
          <p:cNvSpPr txBox="1"/>
          <p:nvPr/>
        </p:nvSpPr>
        <p:spPr>
          <a:xfrm>
            <a:off x="6258130" y="3775234"/>
            <a:ext cx="938077" cy="707886"/>
          </a:xfrm>
          <a:prstGeom prst="rect">
            <a:avLst/>
          </a:prstGeom>
          <a:noFill/>
        </p:spPr>
        <p:txBody>
          <a:bodyPr wrap="none" rtlCol="0">
            <a:spAutoFit/>
          </a:bodyPr>
          <a:lstStyle/>
          <a:p>
            <a:r>
              <a:rPr lang="en-US" sz="2000" b="1" dirty="0">
                <a:latin typeface="Roboto" panose="02000000000000000000" pitchFamily="2" charset="0"/>
                <a:ea typeface="Roboto" panose="02000000000000000000" pitchFamily="2" charset="0"/>
                <a:cs typeface="Roboto" panose="02000000000000000000" pitchFamily="2" charset="0"/>
              </a:rPr>
              <a:t>RPOW</a:t>
            </a:r>
            <a:br>
              <a:rPr lang="en-US" sz="2000" b="1" dirty="0">
                <a:latin typeface="Roboto" panose="02000000000000000000" pitchFamily="2" charset="0"/>
                <a:ea typeface="Roboto" panose="02000000000000000000" pitchFamily="2" charset="0"/>
                <a:cs typeface="Roboto" panose="02000000000000000000" pitchFamily="2" charset="0"/>
              </a:rPr>
            </a:br>
            <a:r>
              <a:rPr lang="en-US" sz="2000" b="1" dirty="0">
                <a:latin typeface="Roboto" panose="02000000000000000000" pitchFamily="2" charset="0"/>
                <a:ea typeface="Roboto" panose="02000000000000000000" pitchFamily="2" charset="0"/>
                <a:cs typeface="Roboto" panose="02000000000000000000" pitchFamily="2" charset="0"/>
              </a:rPr>
              <a:t>Server</a:t>
            </a:r>
          </a:p>
        </p:txBody>
      </p:sp>
    </p:spTree>
    <p:extLst>
      <p:ext uri="{BB962C8B-B14F-4D97-AF65-F5344CB8AC3E}">
        <p14:creationId xmlns:p14="http://schemas.microsoft.com/office/powerpoint/2010/main" val="1558244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FDCEA3-7F90-045B-0E3E-3C3006EAD372}"/>
            </a:ext>
          </a:extLst>
        </p:cNvPr>
        <p:cNvGrpSpPr/>
        <p:nvPr/>
      </p:nvGrpSpPr>
      <p:grpSpPr>
        <a:xfrm>
          <a:off x="0" y="0"/>
          <a:ext cx="0" cy="0"/>
          <a:chOff x="0" y="0"/>
          <a:chExt cx="0" cy="0"/>
        </a:xfrm>
      </p:grpSpPr>
      <p:pic>
        <p:nvPicPr>
          <p:cNvPr id="3" name="Picture 2" descr="A person with nice hair and a blue scarf&#10;&#10;Description automatically generated">
            <a:extLst>
              <a:ext uri="{FF2B5EF4-FFF2-40B4-BE49-F238E27FC236}">
                <a16:creationId xmlns:a16="http://schemas.microsoft.com/office/drawing/2014/main" id="{C1F6C5F7-AC6C-8614-7B32-1686F721A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754622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bitcoin&#10;&#10;Description automatically generated">
            <a:extLst>
              <a:ext uri="{FF2B5EF4-FFF2-40B4-BE49-F238E27FC236}">
                <a16:creationId xmlns:a16="http://schemas.microsoft.com/office/drawing/2014/main" id="{54E41221-2599-92F9-725B-08048426B6C6}"/>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548759" y="0"/>
            <a:ext cx="7094482" cy="6858000"/>
          </a:xfrm>
          <a:prstGeom prst="rect">
            <a:avLst/>
          </a:prstGeom>
        </p:spPr>
      </p:pic>
      <p:sp>
        <p:nvSpPr>
          <p:cNvPr id="6" name="Rectangle 5">
            <a:extLst>
              <a:ext uri="{FF2B5EF4-FFF2-40B4-BE49-F238E27FC236}">
                <a16:creationId xmlns:a16="http://schemas.microsoft.com/office/drawing/2014/main" id="{7595989C-5DBA-5737-A084-8672F9DA3FF3}"/>
              </a:ext>
            </a:extLst>
          </p:cNvPr>
          <p:cNvSpPr/>
          <p:nvPr/>
        </p:nvSpPr>
        <p:spPr>
          <a:xfrm>
            <a:off x="2595340" y="198444"/>
            <a:ext cx="1396891" cy="38132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258A9EA-CD8F-1A92-03FB-D9DA23274AD1}"/>
              </a:ext>
            </a:extLst>
          </p:cNvPr>
          <p:cNvSpPr txBox="1"/>
          <p:nvPr/>
        </p:nvSpPr>
        <p:spPr>
          <a:xfrm>
            <a:off x="2571472" y="198444"/>
            <a:ext cx="1446230"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Message</a:t>
            </a:r>
          </a:p>
        </p:txBody>
      </p:sp>
      <p:sp>
        <p:nvSpPr>
          <p:cNvPr id="8" name="Rectangle 7">
            <a:extLst>
              <a:ext uri="{FF2B5EF4-FFF2-40B4-BE49-F238E27FC236}">
                <a16:creationId xmlns:a16="http://schemas.microsoft.com/office/drawing/2014/main" id="{93E83CEE-DACC-B981-F7E9-4CB13A171871}"/>
              </a:ext>
            </a:extLst>
          </p:cNvPr>
          <p:cNvSpPr/>
          <p:nvPr/>
        </p:nvSpPr>
        <p:spPr>
          <a:xfrm>
            <a:off x="7403236" y="198442"/>
            <a:ext cx="1739306" cy="46166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80691E8-89D9-04FA-D934-69577360A408}"/>
              </a:ext>
            </a:extLst>
          </p:cNvPr>
          <p:cNvSpPr txBox="1"/>
          <p:nvPr/>
        </p:nvSpPr>
        <p:spPr>
          <a:xfrm>
            <a:off x="7452361" y="198443"/>
            <a:ext cx="1641056" cy="461665"/>
          </a:xfrm>
          <a:prstGeom prst="rect">
            <a:avLst/>
          </a:prstGeom>
          <a:noFill/>
        </p:spPr>
        <p:txBody>
          <a:bodyPr wrap="square">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Signature</a:t>
            </a:r>
          </a:p>
        </p:txBody>
      </p:sp>
      <p:sp>
        <p:nvSpPr>
          <p:cNvPr id="10" name="Rectangle 9">
            <a:extLst>
              <a:ext uri="{FF2B5EF4-FFF2-40B4-BE49-F238E27FC236}">
                <a16:creationId xmlns:a16="http://schemas.microsoft.com/office/drawing/2014/main" id="{E4AE65C7-61CF-D1DA-BF5A-3E2912CFC1C2}"/>
              </a:ext>
            </a:extLst>
          </p:cNvPr>
          <p:cNvSpPr/>
          <p:nvPr/>
        </p:nvSpPr>
        <p:spPr>
          <a:xfrm>
            <a:off x="8178755" y="2961840"/>
            <a:ext cx="1121711" cy="46166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2B1FF1-5F18-0ACF-A24A-E071EA5C5681}"/>
              </a:ext>
            </a:extLst>
          </p:cNvPr>
          <p:cNvSpPr/>
          <p:nvPr/>
        </p:nvSpPr>
        <p:spPr>
          <a:xfrm>
            <a:off x="4739730" y="1498999"/>
            <a:ext cx="1610900" cy="114397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TextBox 11">
            <a:extLst>
              <a:ext uri="{FF2B5EF4-FFF2-40B4-BE49-F238E27FC236}">
                <a16:creationId xmlns:a16="http://schemas.microsoft.com/office/drawing/2014/main" id="{7E6C00F4-56A9-BD46-C189-0EB98C4793D8}"/>
              </a:ext>
            </a:extLst>
          </p:cNvPr>
          <p:cNvSpPr txBox="1"/>
          <p:nvPr/>
        </p:nvSpPr>
        <p:spPr>
          <a:xfrm>
            <a:off x="8194073" y="2967335"/>
            <a:ext cx="1106393"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cs typeface="Roboto" panose="02000000000000000000" pitchFamily="2" charset="0"/>
              </a:rPr>
              <a:t>Sending</a:t>
            </a:r>
          </a:p>
        </p:txBody>
      </p:sp>
      <p:sp>
        <p:nvSpPr>
          <p:cNvPr id="13" name="TextBox 12">
            <a:extLst>
              <a:ext uri="{FF2B5EF4-FFF2-40B4-BE49-F238E27FC236}">
                <a16:creationId xmlns:a16="http://schemas.microsoft.com/office/drawing/2014/main" id="{F9991441-E087-6983-4103-3C31AB48222F}"/>
              </a:ext>
            </a:extLst>
          </p:cNvPr>
          <p:cNvSpPr txBox="1"/>
          <p:nvPr/>
        </p:nvSpPr>
        <p:spPr>
          <a:xfrm>
            <a:off x="4662323" y="1498999"/>
            <a:ext cx="1765714" cy="1200329"/>
          </a:xfrm>
          <a:prstGeom prst="rect">
            <a:avLst/>
          </a:prstGeom>
          <a:noFill/>
        </p:spPr>
        <p:txBody>
          <a:bodyPr wrap="square" rtlCol="0">
            <a:spAutoFit/>
          </a:bodyPr>
          <a:lstStyle/>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Signing with private key</a:t>
            </a:r>
          </a:p>
        </p:txBody>
      </p:sp>
      <p:sp>
        <p:nvSpPr>
          <p:cNvPr id="14" name="Rectangle 13">
            <a:extLst>
              <a:ext uri="{FF2B5EF4-FFF2-40B4-BE49-F238E27FC236}">
                <a16:creationId xmlns:a16="http://schemas.microsoft.com/office/drawing/2014/main" id="{03E5FE6C-5B00-C459-35EE-314123F073A0}"/>
              </a:ext>
            </a:extLst>
          </p:cNvPr>
          <p:cNvSpPr/>
          <p:nvPr/>
        </p:nvSpPr>
        <p:spPr>
          <a:xfrm>
            <a:off x="4918719" y="5620284"/>
            <a:ext cx="1610900" cy="114397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A03353F4-8C6B-9E11-DECA-864C839880E6}"/>
              </a:ext>
            </a:extLst>
          </p:cNvPr>
          <p:cNvSpPr txBox="1"/>
          <p:nvPr/>
        </p:nvSpPr>
        <p:spPr>
          <a:xfrm>
            <a:off x="4841312" y="5592107"/>
            <a:ext cx="1765714" cy="1200329"/>
          </a:xfrm>
          <a:prstGeom prst="rect">
            <a:avLst/>
          </a:prstGeom>
          <a:noFill/>
        </p:spPr>
        <p:txBody>
          <a:bodyPr wrap="square" rtlCol="0">
            <a:spAutoFit/>
          </a:bodyPr>
          <a:lstStyle/>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Verifying with public key</a:t>
            </a:r>
          </a:p>
        </p:txBody>
      </p:sp>
    </p:spTree>
    <p:extLst>
      <p:ext uri="{BB962C8B-B14F-4D97-AF65-F5344CB8AC3E}">
        <p14:creationId xmlns:p14="http://schemas.microsoft.com/office/powerpoint/2010/main" val="94337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83BF5-C49A-54C0-929B-0D8A96242A6F}"/>
            </a:ext>
          </a:extLst>
        </p:cNvPr>
        <p:cNvGrpSpPr/>
        <p:nvPr/>
      </p:nvGrpSpPr>
      <p:grpSpPr>
        <a:xfrm>
          <a:off x="0" y="0"/>
          <a:ext cx="0" cy="0"/>
          <a:chOff x="0" y="0"/>
          <a:chExt cx="0" cy="0"/>
        </a:xfrm>
      </p:grpSpPr>
      <p:pic>
        <p:nvPicPr>
          <p:cNvPr id="3" name="Picture 2" descr="A person wearing glasses and a striped shirt&#10;&#10;Description automatically generated">
            <a:extLst>
              <a:ext uri="{FF2B5EF4-FFF2-40B4-BE49-F238E27FC236}">
                <a16:creationId xmlns:a16="http://schemas.microsoft.com/office/drawing/2014/main" id="{63531092-9425-313A-4EE4-F4E2EA6E8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3367" y="858148"/>
            <a:ext cx="3865266" cy="5141704"/>
          </a:xfrm>
          <a:prstGeom prst="rect">
            <a:avLst/>
          </a:prstGeom>
        </p:spPr>
      </p:pic>
    </p:spTree>
    <p:extLst>
      <p:ext uri="{BB962C8B-B14F-4D97-AF65-F5344CB8AC3E}">
        <p14:creationId xmlns:p14="http://schemas.microsoft.com/office/powerpoint/2010/main" val="715934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E00F7-8DB2-A3D6-02B8-1F13208B41F4}"/>
            </a:ext>
          </a:extLst>
        </p:cNvPr>
        <p:cNvGrpSpPr/>
        <p:nvPr/>
      </p:nvGrpSpPr>
      <p:grpSpPr>
        <a:xfrm>
          <a:off x="0" y="0"/>
          <a:ext cx="0" cy="0"/>
          <a:chOff x="0" y="0"/>
          <a:chExt cx="0" cy="0"/>
        </a:xfrm>
      </p:grpSpPr>
      <p:pic>
        <p:nvPicPr>
          <p:cNvPr id="7" name="Picture 6" descr="A close-up of a document&#10;&#10;Description automatically generated">
            <a:extLst>
              <a:ext uri="{FF2B5EF4-FFF2-40B4-BE49-F238E27FC236}">
                <a16:creationId xmlns:a16="http://schemas.microsoft.com/office/drawing/2014/main" id="{E747CF0C-136E-5482-51E5-1CCD0029B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479" y="226241"/>
            <a:ext cx="8321042" cy="6314784"/>
          </a:xfrm>
          <a:prstGeom prst="rect">
            <a:avLst/>
          </a:prstGeom>
        </p:spPr>
      </p:pic>
      <p:sp>
        <p:nvSpPr>
          <p:cNvPr id="5" name="Rectangle 4">
            <a:extLst>
              <a:ext uri="{FF2B5EF4-FFF2-40B4-BE49-F238E27FC236}">
                <a16:creationId xmlns:a16="http://schemas.microsoft.com/office/drawing/2014/main" id="{52D6E7D1-1F10-D4B0-CBF8-D6B3D7E12C82}"/>
              </a:ext>
            </a:extLst>
          </p:cNvPr>
          <p:cNvSpPr/>
          <p:nvPr/>
        </p:nvSpPr>
        <p:spPr>
          <a:xfrm>
            <a:off x="2070735" y="474970"/>
            <a:ext cx="8050530" cy="6172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B56C27F-CB20-63DF-907A-E8927B245788}"/>
              </a:ext>
            </a:extLst>
          </p:cNvPr>
          <p:cNvSpPr txBox="1"/>
          <p:nvPr/>
        </p:nvSpPr>
        <p:spPr>
          <a:xfrm>
            <a:off x="2383381" y="521970"/>
            <a:ext cx="7425238" cy="523220"/>
          </a:xfrm>
          <a:prstGeom prst="rect">
            <a:avLst/>
          </a:prstGeom>
          <a:noFill/>
        </p:spPr>
        <p:txBody>
          <a:bodyPr wrap="none" rtlCol="0">
            <a:spAutoFit/>
          </a:bodyPr>
          <a:lstStyle/>
          <a:p>
            <a:r>
              <a:rPr lang="en-US" sz="2800" b="1" dirty="0">
                <a:latin typeface="Times New Roman" panose="02020603050405020304" pitchFamily="18" charset="0"/>
                <a:ea typeface="Roboto" panose="02000000000000000000" pitchFamily="2" charset="0"/>
                <a:cs typeface="Times New Roman" panose="02020603050405020304" pitchFamily="18" charset="0"/>
              </a:rPr>
              <a:t>Bitcoin: A Peer-to-Peer Electronic Cash System</a:t>
            </a:r>
          </a:p>
        </p:txBody>
      </p:sp>
      <p:sp>
        <p:nvSpPr>
          <p:cNvPr id="9" name="Rectangle 8">
            <a:extLst>
              <a:ext uri="{FF2B5EF4-FFF2-40B4-BE49-F238E27FC236}">
                <a16:creationId xmlns:a16="http://schemas.microsoft.com/office/drawing/2014/main" id="{1203F8F8-F090-D1E3-A220-6066DE2F8EC8}"/>
              </a:ext>
            </a:extLst>
          </p:cNvPr>
          <p:cNvSpPr/>
          <p:nvPr/>
        </p:nvSpPr>
        <p:spPr>
          <a:xfrm>
            <a:off x="2383381" y="2358390"/>
            <a:ext cx="7604760" cy="393573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5CF0B65-4784-1082-B10A-0829D4F4024A}"/>
              </a:ext>
            </a:extLst>
          </p:cNvPr>
          <p:cNvSpPr txBox="1"/>
          <p:nvPr/>
        </p:nvSpPr>
        <p:spPr>
          <a:xfrm>
            <a:off x="2641984" y="2508468"/>
            <a:ext cx="7182351" cy="3785652"/>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Abstract.   </a:t>
            </a:r>
            <a:r>
              <a:rPr lang="en-US" sz="1600" dirty="0">
                <a:latin typeface="Times New Roman" panose="02020603050405020304" pitchFamily="18" charset="0"/>
                <a:cs typeface="Times New Roman" panose="02020603050405020304" pitchFamily="18" charset="0"/>
              </a:rPr>
              <a:t>A  purely  peer-to-peer  version  of  electronic  cash  would  allow  online</a:t>
            </a:r>
          </a:p>
          <a:p>
            <a:r>
              <a:rPr lang="en-US" sz="1600" dirty="0">
                <a:latin typeface="Times New Roman" panose="02020603050405020304" pitchFamily="18" charset="0"/>
                <a:cs typeface="Times New Roman" panose="02020603050405020304" pitchFamily="18" charset="0"/>
              </a:rPr>
              <a:t>payments to be sent directly from one party to another without the burdens of going</a:t>
            </a:r>
          </a:p>
          <a:p>
            <a:r>
              <a:rPr lang="en-US" sz="1600" dirty="0">
                <a:latin typeface="Times New Roman" panose="02020603050405020304" pitchFamily="18" charset="0"/>
                <a:cs typeface="Times New Roman" panose="02020603050405020304" pitchFamily="18" charset="0"/>
              </a:rPr>
              <a:t>through a financial institution. Digital signatures provide part of the solution, but</a:t>
            </a:r>
          </a:p>
          <a:p>
            <a:r>
              <a:rPr lang="en-US" sz="1600" dirty="0">
                <a:latin typeface="Times New Roman" panose="02020603050405020304" pitchFamily="18" charset="0"/>
                <a:cs typeface="Times New Roman" panose="02020603050405020304" pitchFamily="18" charset="0"/>
              </a:rPr>
              <a:t>the main benefits are lost if a trusted party is still required to prevent double-</a:t>
            </a:r>
          </a:p>
          <a:p>
            <a:r>
              <a:rPr lang="en-US" sz="1600" dirty="0">
                <a:latin typeface="Times New Roman" panose="02020603050405020304" pitchFamily="18" charset="0"/>
                <a:cs typeface="Times New Roman" panose="02020603050405020304" pitchFamily="18" charset="0"/>
              </a:rPr>
              <a:t>spending. We propose a solution to the double-spending problem using a peer-to-</a:t>
            </a:r>
          </a:p>
          <a:p>
            <a:r>
              <a:rPr lang="en-US" sz="1600" dirty="0">
                <a:latin typeface="Times New Roman" panose="02020603050405020304" pitchFamily="18" charset="0"/>
                <a:cs typeface="Times New Roman" panose="02020603050405020304" pitchFamily="18" charset="0"/>
              </a:rPr>
              <a:t>peer network. The network timestamps transactions by hashing them into an</a:t>
            </a:r>
          </a:p>
          <a:p>
            <a:r>
              <a:rPr lang="en-US" sz="1600" dirty="0">
                <a:latin typeface="Times New Roman" panose="02020603050405020304" pitchFamily="18" charset="0"/>
                <a:cs typeface="Times New Roman" panose="02020603050405020304" pitchFamily="18" charset="0"/>
              </a:rPr>
              <a:t>ongoing chain of hash-based proof-of-work, forming a record that cannot be</a:t>
            </a:r>
          </a:p>
          <a:p>
            <a:r>
              <a:rPr lang="en-US" sz="1600" dirty="0">
                <a:latin typeface="Times New Roman" panose="02020603050405020304" pitchFamily="18" charset="0"/>
                <a:cs typeface="Times New Roman" panose="02020603050405020304" pitchFamily="18" charset="0"/>
              </a:rPr>
              <a:t>changed without redoing the proof-of-work. The longest chain not only servers as</a:t>
            </a:r>
          </a:p>
          <a:p>
            <a:r>
              <a:rPr lang="en-US" sz="1600" dirty="0">
                <a:latin typeface="Times New Roman" panose="02020603050405020304" pitchFamily="18" charset="0"/>
                <a:cs typeface="Times New Roman" panose="02020603050405020304" pitchFamily="18" charset="0"/>
              </a:rPr>
              <a:t>Proof of the sequence of events witnessed, but proof that it came from the largest</a:t>
            </a:r>
          </a:p>
          <a:p>
            <a:r>
              <a:rPr lang="en-US" sz="1600" dirty="0">
                <a:latin typeface="Times New Roman" panose="02020603050405020304" pitchFamily="18" charset="0"/>
                <a:cs typeface="Times New Roman" panose="02020603050405020304" pitchFamily="18" charset="0"/>
              </a:rPr>
              <a:t>pool of CPU power. As long as honest nodes control the most CPU power on the</a:t>
            </a:r>
          </a:p>
          <a:p>
            <a:r>
              <a:rPr lang="en-US" sz="1600" dirty="0">
                <a:latin typeface="Times New Roman" panose="02020603050405020304" pitchFamily="18" charset="0"/>
                <a:cs typeface="Times New Roman" panose="02020603050405020304" pitchFamily="18" charset="0"/>
              </a:rPr>
              <a:t>network, they can generate the longest chain and outpace any attackers. The</a:t>
            </a:r>
          </a:p>
          <a:p>
            <a:r>
              <a:rPr lang="en-US" sz="1600" dirty="0">
                <a:latin typeface="Times New Roman" panose="02020603050405020304" pitchFamily="18" charset="0"/>
                <a:cs typeface="Times New Roman" panose="02020603050405020304" pitchFamily="18" charset="0"/>
              </a:rPr>
              <a:t>network itself requires minimal structure. Messages are broadcasted on a best effort</a:t>
            </a:r>
          </a:p>
          <a:p>
            <a:r>
              <a:rPr lang="en-US" sz="1600" dirty="0">
                <a:latin typeface="Times New Roman" panose="02020603050405020304" pitchFamily="18" charset="0"/>
                <a:cs typeface="Times New Roman" panose="02020603050405020304" pitchFamily="18" charset="0"/>
              </a:rPr>
              <a:t>basis, and nodes can leave and rejoin the network at will, accepting the longest</a:t>
            </a:r>
          </a:p>
          <a:p>
            <a:r>
              <a:rPr lang="en-US" sz="1600" dirty="0">
                <a:latin typeface="Times New Roman" panose="02020603050405020304" pitchFamily="18" charset="0"/>
                <a:cs typeface="Times New Roman" panose="02020603050405020304" pitchFamily="18" charset="0"/>
              </a:rPr>
              <a:t>proof-of-work chain as proof of what happened while they were gone.</a:t>
            </a:r>
          </a:p>
          <a:p>
            <a:endParaRPr lang="en-US" sz="1600" dirty="0"/>
          </a:p>
        </p:txBody>
      </p:sp>
    </p:spTree>
    <p:extLst>
      <p:ext uri="{BB962C8B-B14F-4D97-AF65-F5344CB8AC3E}">
        <p14:creationId xmlns:p14="http://schemas.microsoft.com/office/powerpoint/2010/main" val="4114067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EC72B-50DA-4D19-A8A6-F5FDDDEC3D73}"/>
            </a:ext>
          </a:extLst>
        </p:cNvPr>
        <p:cNvGrpSpPr/>
        <p:nvPr/>
      </p:nvGrpSpPr>
      <p:grpSpPr>
        <a:xfrm>
          <a:off x="0" y="0"/>
          <a:ext cx="0" cy="0"/>
          <a:chOff x="0" y="0"/>
          <a:chExt cx="0" cy="0"/>
        </a:xfrm>
      </p:grpSpPr>
      <p:pic>
        <p:nvPicPr>
          <p:cNvPr id="3" name="Picture 2" descr="A person in a grey shirt&#10;&#10;Description automatically generated">
            <a:extLst>
              <a:ext uri="{FF2B5EF4-FFF2-40B4-BE49-F238E27FC236}">
                <a16:creationId xmlns:a16="http://schemas.microsoft.com/office/drawing/2014/main" id="{BAD25AA6-0BD2-DF6A-0239-6E1B3DDB3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7838" y="820838"/>
            <a:ext cx="5216324" cy="5216324"/>
          </a:xfrm>
          <a:prstGeom prst="rect">
            <a:avLst/>
          </a:prstGeom>
        </p:spPr>
      </p:pic>
    </p:spTree>
    <p:extLst>
      <p:ext uri="{BB962C8B-B14F-4D97-AF65-F5344CB8AC3E}">
        <p14:creationId xmlns:p14="http://schemas.microsoft.com/office/powerpoint/2010/main" val="3264528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D968D-304C-9F55-B91B-BF07BB0BE11A}"/>
            </a:ext>
          </a:extLst>
        </p:cNvPr>
        <p:cNvGrpSpPr/>
        <p:nvPr/>
      </p:nvGrpSpPr>
      <p:grpSpPr>
        <a:xfrm>
          <a:off x="0" y="0"/>
          <a:ext cx="0" cy="0"/>
          <a:chOff x="0" y="0"/>
          <a:chExt cx="0" cy="0"/>
        </a:xfrm>
      </p:grpSpPr>
      <p:pic>
        <p:nvPicPr>
          <p:cNvPr id="3" name="Picture 2" descr="A person wearing a hat and glasses&#10;&#10;Description automatically generated">
            <a:extLst>
              <a:ext uri="{FF2B5EF4-FFF2-40B4-BE49-F238E27FC236}">
                <a16:creationId xmlns:a16="http://schemas.microsoft.com/office/drawing/2014/main" id="{E20EF0C6-1ADA-9CCC-36F2-0377E7730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839" y="624840"/>
            <a:ext cx="5608322" cy="5608320"/>
          </a:xfrm>
          <a:prstGeom prst="rect">
            <a:avLst/>
          </a:prstGeom>
        </p:spPr>
      </p:pic>
    </p:spTree>
    <p:extLst>
      <p:ext uri="{BB962C8B-B14F-4D97-AF65-F5344CB8AC3E}">
        <p14:creationId xmlns:p14="http://schemas.microsoft.com/office/powerpoint/2010/main" val="2400178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E3478-6D9F-AD61-4203-2BBC8B94F535}"/>
            </a:ext>
          </a:extLst>
        </p:cNvPr>
        <p:cNvGrpSpPr/>
        <p:nvPr/>
      </p:nvGrpSpPr>
      <p:grpSpPr>
        <a:xfrm>
          <a:off x="0" y="0"/>
          <a:ext cx="0" cy="0"/>
          <a:chOff x="0" y="0"/>
          <a:chExt cx="0" cy="0"/>
        </a:xfrm>
      </p:grpSpPr>
      <p:pic>
        <p:nvPicPr>
          <p:cNvPr id="3" name="Picture 2" descr="A newspaper with a picture of a soldier in a tank&#10;&#10;Description automatically generated">
            <a:extLst>
              <a:ext uri="{FF2B5EF4-FFF2-40B4-BE49-F238E27FC236}">
                <a16:creationId xmlns:a16="http://schemas.microsoft.com/office/drawing/2014/main" id="{BCAA4A0E-7890-7B4D-17A4-5589530AB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3907" y="0"/>
            <a:ext cx="5304185" cy="6858000"/>
          </a:xfrm>
          <a:prstGeom prst="rect">
            <a:avLst/>
          </a:prstGeom>
        </p:spPr>
      </p:pic>
      <p:sp>
        <p:nvSpPr>
          <p:cNvPr id="5" name="Rectangle 4">
            <a:extLst>
              <a:ext uri="{FF2B5EF4-FFF2-40B4-BE49-F238E27FC236}">
                <a16:creationId xmlns:a16="http://schemas.microsoft.com/office/drawing/2014/main" id="{94365825-A9B5-D260-771A-B2A3531326A8}"/>
              </a:ext>
            </a:extLst>
          </p:cNvPr>
          <p:cNvSpPr/>
          <p:nvPr/>
        </p:nvSpPr>
        <p:spPr>
          <a:xfrm>
            <a:off x="3478530" y="1973580"/>
            <a:ext cx="4122420" cy="186690"/>
          </a:xfrm>
          <a:prstGeom prst="rect">
            <a:avLst/>
          </a:prstGeom>
          <a:solidFill>
            <a:srgbClr val="DCDD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A5EFC2D-95A5-A0F8-D4EE-0E9ECCD02BD9}"/>
              </a:ext>
            </a:extLst>
          </p:cNvPr>
          <p:cNvSpPr txBox="1"/>
          <p:nvPr/>
        </p:nvSpPr>
        <p:spPr>
          <a:xfrm>
            <a:off x="3443907" y="1874520"/>
            <a:ext cx="4275529"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Israel prepares to send tanks and troops into Gaza</a:t>
            </a:r>
          </a:p>
        </p:txBody>
      </p:sp>
      <p:sp>
        <p:nvSpPr>
          <p:cNvPr id="8" name="Rectangle 7">
            <a:extLst>
              <a:ext uri="{FF2B5EF4-FFF2-40B4-BE49-F238E27FC236}">
                <a16:creationId xmlns:a16="http://schemas.microsoft.com/office/drawing/2014/main" id="{15FC76D5-3FB6-DBED-0520-E69196271784}"/>
              </a:ext>
            </a:extLst>
          </p:cNvPr>
          <p:cNvSpPr/>
          <p:nvPr/>
        </p:nvSpPr>
        <p:spPr>
          <a:xfrm>
            <a:off x="3505200" y="4735830"/>
            <a:ext cx="4069080" cy="784860"/>
          </a:xfrm>
          <a:prstGeom prst="rect">
            <a:avLst/>
          </a:prstGeom>
          <a:solidFill>
            <a:srgbClr val="DCDD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A1C3C48-DCD6-6521-C58C-3D40E5F1C4D8}"/>
              </a:ext>
            </a:extLst>
          </p:cNvPr>
          <p:cNvSpPr txBox="1"/>
          <p:nvPr/>
        </p:nvSpPr>
        <p:spPr>
          <a:xfrm>
            <a:off x="3443907" y="4644927"/>
            <a:ext cx="3942041" cy="954107"/>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Chancellor on brink of </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second bailout for banks</a:t>
            </a:r>
          </a:p>
        </p:txBody>
      </p:sp>
    </p:spTree>
    <p:extLst>
      <p:ext uri="{BB962C8B-B14F-4D97-AF65-F5344CB8AC3E}">
        <p14:creationId xmlns:p14="http://schemas.microsoft.com/office/powerpoint/2010/main" val="505239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F59142-028B-DD81-B737-713362922C1F}"/>
            </a:ext>
          </a:extLst>
        </p:cNvPr>
        <p:cNvGrpSpPr/>
        <p:nvPr/>
      </p:nvGrpSpPr>
      <p:grpSpPr>
        <a:xfrm>
          <a:off x="0" y="0"/>
          <a:ext cx="0" cy="0"/>
          <a:chOff x="0" y="0"/>
          <a:chExt cx="0" cy="0"/>
        </a:xfrm>
      </p:grpSpPr>
      <p:pic>
        <p:nvPicPr>
          <p:cNvPr id="3" name="Picture 2" descr="A person with a beard and glasses&#10;&#10;Description automatically generated">
            <a:extLst>
              <a:ext uri="{FF2B5EF4-FFF2-40B4-BE49-F238E27FC236}">
                <a16:creationId xmlns:a16="http://schemas.microsoft.com/office/drawing/2014/main" id="{539E13C6-A5CB-384F-7899-8580AB40F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2841" y="643466"/>
            <a:ext cx="7306317" cy="5571067"/>
          </a:xfrm>
          <a:prstGeom prst="rect">
            <a:avLst/>
          </a:prstGeom>
        </p:spPr>
      </p:pic>
    </p:spTree>
    <p:extLst>
      <p:ext uri="{BB962C8B-B14F-4D97-AF65-F5344CB8AC3E}">
        <p14:creationId xmlns:p14="http://schemas.microsoft.com/office/powerpoint/2010/main" val="1357697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D60241-9331-0682-0200-AD52E7CD10CE}"/>
            </a:ext>
          </a:extLst>
        </p:cNvPr>
        <p:cNvGrpSpPr/>
        <p:nvPr/>
      </p:nvGrpSpPr>
      <p:grpSpPr>
        <a:xfrm>
          <a:off x="0" y="0"/>
          <a:ext cx="0" cy="0"/>
          <a:chOff x="0" y="0"/>
          <a:chExt cx="0" cy="0"/>
        </a:xfrm>
      </p:grpSpPr>
      <p:pic>
        <p:nvPicPr>
          <p:cNvPr id="3" name="Picture 2" descr="A person's profile with text and a box&#10;&#10;Description automatically generated">
            <a:extLst>
              <a:ext uri="{FF2B5EF4-FFF2-40B4-BE49-F238E27FC236}">
                <a16:creationId xmlns:a16="http://schemas.microsoft.com/office/drawing/2014/main" id="{62FE1BF4-281B-F80A-E547-B05B975626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22" y="643466"/>
            <a:ext cx="10611555" cy="5571067"/>
          </a:xfrm>
          <a:prstGeom prst="rect">
            <a:avLst/>
          </a:prstGeom>
        </p:spPr>
      </p:pic>
      <p:sp>
        <p:nvSpPr>
          <p:cNvPr id="4" name="Rectangle 3">
            <a:extLst>
              <a:ext uri="{FF2B5EF4-FFF2-40B4-BE49-F238E27FC236}">
                <a16:creationId xmlns:a16="http://schemas.microsoft.com/office/drawing/2014/main" id="{ED7A89CF-CC0D-6F0E-1E90-440081819340}"/>
              </a:ext>
            </a:extLst>
          </p:cNvPr>
          <p:cNvSpPr/>
          <p:nvPr/>
        </p:nvSpPr>
        <p:spPr>
          <a:xfrm>
            <a:off x="5279869" y="1041400"/>
            <a:ext cx="5958840" cy="6959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5904278B-F255-717A-83D6-ABE954A8B1A4}"/>
              </a:ext>
            </a:extLst>
          </p:cNvPr>
          <p:cNvSpPr txBox="1"/>
          <p:nvPr/>
        </p:nvSpPr>
        <p:spPr>
          <a:xfrm>
            <a:off x="5222240" y="990600"/>
            <a:ext cx="6074099" cy="707886"/>
          </a:xfrm>
          <a:prstGeom prst="rect">
            <a:avLst/>
          </a:prstGeom>
          <a:noFill/>
        </p:spPr>
        <p:txBody>
          <a:bodyPr wrap="none" rtlCol="0">
            <a:spAutoFit/>
          </a:bodyPr>
          <a:lstStyle/>
          <a:p>
            <a:r>
              <a:rPr lang="en-US" sz="4000" dirty="0">
                <a:latin typeface="Roboto" panose="02000000000000000000" pitchFamily="2" charset="0"/>
                <a:ea typeface="Roboto" panose="02000000000000000000" pitchFamily="2" charset="0"/>
                <a:cs typeface="Roboto" panose="02000000000000000000" pitchFamily="2" charset="0"/>
              </a:rPr>
              <a:t>Satoshi Nakamoto’s Page</a:t>
            </a:r>
          </a:p>
        </p:txBody>
      </p:sp>
      <p:sp>
        <p:nvSpPr>
          <p:cNvPr id="7" name="Rectangle 6">
            <a:extLst>
              <a:ext uri="{FF2B5EF4-FFF2-40B4-BE49-F238E27FC236}">
                <a16:creationId xmlns:a16="http://schemas.microsoft.com/office/drawing/2014/main" id="{72B559B4-01F6-0042-39D8-6CE0FA46A475}"/>
              </a:ext>
            </a:extLst>
          </p:cNvPr>
          <p:cNvSpPr/>
          <p:nvPr/>
        </p:nvSpPr>
        <p:spPr>
          <a:xfrm>
            <a:off x="5186680" y="1844040"/>
            <a:ext cx="1905000" cy="4419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E6EA7A2-3A97-EB66-84A9-8ACD9522B266}"/>
              </a:ext>
            </a:extLst>
          </p:cNvPr>
          <p:cNvSpPr txBox="1"/>
          <p:nvPr/>
        </p:nvSpPr>
        <p:spPr>
          <a:xfrm>
            <a:off x="5244163" y="1860954"/>
            <a:ext cx="1703672" cy="369332"/>
          </a:xfrm>
          <a:prstGeom prst="rect">
            <a:avLst/>
          </a:prstGeom>
          <a:noFill/>
        </p:spPr>
        <p:txBody>
          <a:bodyPr wrap="none" rtlCol="0">
            <a:spAutoFit/>
          </a:bodyPr>
          <a:lstStyle/>
          <a:p>
            <a:r>
              <a:rPr lang="en-US" b="1" dirty="0">
                <a:latin typeface="Roboto" panose="02000000000000000000" pitchFamily="2" charset="0"/>
                <a:ea typeface="Roboto" panose="02000000000000000000" pitchFamily="2" charset="0"/>
                <a:cs typeface="Roboto" panose="02000000000000000000" pitchFamily="2" charset="0"/>
              </a:rPr>
              <a:t>Gifts Received</a:t>
            </a:r>
          </a:p>
        </p:txBody>
      </p:sp>
      <p:sp>
        <p:nvSpPr>
          <p:cNvPr id="8" name="Rectangle 7">
            <a:extLst>
              <a:ext uri="{FF2B5EF4-FFF2-40B4-BE49-F238E27FC236}">
                <a16:creationId xmlns:a16="http://schemas.microsoft.com/office/drawing/2014/main" id="{F4C9D502-D13D-6976-401D-8D71DD641CE2}"/>
              </a:ext>
            </a:extLst>
          </p:cNvPr>
          <p:cNvSpPr/>
          <p:nvPr/>
        </p:nvSpPr>
        <p:spPr>
          <a:xfrm>
            <a:off x="5328881" y="3775891"/>
            <a:ext cx="5515131" cy="4419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B74B07D-C904-053B-A206-5575F1A2ABF8}"/>
              </a:ext>
            </a:extLst>
          </p:cNvPr>
          <p:cNvSpPr txBox="1"/>
          <p:nvPr/>
        </p:nvSpPr>
        <p:spPr>
          <a:xfrm>
            <a:off x="5244163" y="3775891"/>
            <a:ext cx="5684569"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cs typeface="Roboto" panose="02000000000000000000" pitchFamily="2" charset="0"/>
              </a:rPr>
              <a:t>Satoshi Nakamoto has not received any gifts yet</a:t>
            </a:r>
          </a:p>
        </p:txBody>
      </p:sp>
      <p:sp>
        <p:nvSpPr>
          <p:cNvPr id="10" name="Rectangle 9">
            <a:extLst>
              <a:ext uri="{FF2B5EF4-FFF2-40B4-BE49-F238E27FC236}">
                <a16:creationId xmlns:a16="http://schemas.microsoft.com/office/drawing/2014/main" id="{810DAFEC-05BE-9914-D2A2-57CE8D4C7946}"/>
              </a:ext>
            </a:extLst>
          </p:cNvPr>
          <p:cNvSpPr/>
          <p:nvPr/>
        </p:nvSpPr>
        <p:spPr>
          <a:xfrm>
            <a:off x="5279869" y="4234708"/>
            <a:ext cx="3615211" cy="4775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D8D7088-AD95-709E-D181-D36630E2AB18}"/>
              </a:ext>
            </a:extLst>
          </p:cNvPr>
          <p:cNvSpPr txBox="1"/>
          <p:nvPr/>
        </p:nvSpPr>
        <p:spPr>
          <a:xfrm>
            <a:off x="5244163" y="4269135"/>
            <a:ext cx="3570208" cy="400110"/>
          </a:xfrm>
          <a:prstGeom prst="rect">
            <a:avLst/>
          </a:prstGeom>
          <a:noFill/>
        </p:spPr>
        <p:txBody>
          <a:bodyPr wrap="none" rtlCol="0">
            <a:spAutoFit/>
          </a:bodyPr>
          <a:lstStyle/>
          <a:p>
            <a:r>
              <a:rPr lang="en-US" sz="2000" b="1" u="sng" dirty="0">
                <a:solidFill>
                  <a:srgbClr val="070EAD"/>
                </a:solidFill>
                <a:latin typeface="Roboto" panose="02000000000000000000" pitchFamily="2" charset="0"/>
                <a:ea typeface="Roboto" panose="02000000000000000000" pitchFamily="2" charset="0"/>
                <a:cs typeface="Roboto" panose="02000000000000000000" pitchFamily="2" charset="0"/>
              </a:rPr>
              <a:t>Give Satoshi Nakamoto a Gift</a:t>
            </a:r>
          </a:p>
        </p:txBody>
      </p:sp>
      <p:sp>
        <p:nvSpPr>
          <p:cNvPr id="12" name="Rectangle 11">
            <a:extLst>
              <a:ext uri="{FF2B5EF4-FFF2-40B4-BE49-F238E27FC236}">
                <a16:creationId xmlns:a16="http://schemas.microsoft.com/office/drawing/2014/main" id="{83DCE2A1-ABBC-7967-B270-A4522DAD2844}"/>
              </a:ext>
            </a:extLst>
          </p:cNvPr>
          <p:cNvSpPr/>
          <p:nvPr/>
        </p:nvSpPr>
        <p:spPr>
          <a:xfrm>
            <a:off x="1244600" y="4903092"/>
            <a:ext cx="2275840" cy="11023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206C73F-B748-8A1F-4028-B02BD93FE962}"/>
              </a:ext>
            </a:extLst>
          </p:cNvPr>
          <p:cNvSpPr txBox="1"/>
          <p:nvPr/>
        </p:nvSpPr>
        <p:spPr>
          <a:xfrm>
            <a:off x="1244600" y="4903092"/>
            <a:ext cx="2310248" cy="1015663"/>
          </a:xfrm>
          <a:prstGeom prst="rect">
            <a:avLst/>
          </a:prstGeom>
          <a:noFill/>
        </p:spPr>
        <p:txBody>
          <a:bodyPr wrap="none" rtlCol="0">
            <a:spAutoFit/>
          </a:bodyPr>
          <a:lstStyle/>
          <a:p>
            <a:r>
              <a:rPr lang="en-US" sz="2000" b="1" dirty="0">
                <a:latin typeface="Roboto" panose="02000000000000000000" pitchFamily="2" charset="0"/>
                <a:ea typeface="Roboto" panose="02000000000000000000" pitchFamily="2" charset="0"/>
                <a:cs typeface="Roboto" panose="02000000000000000000" pitchFamily="2" charset="0"/>
              </a:rPr>
              <a:t>Satoshi Nakamoto</a:t>
            </a:r>
          </a:p>
          <a:p>
            <a:r>
              <a:rPr lang="en-US" sz="2000" dirty="0">
                <a:latin typeface="Roboto" panose="02000000000000000000" pitchFamily="2" charset="0"/>
                <a:ea typeface="Roboto" panose="02000000000000000000" pitchFamily="2" charset="0"/>
                <a:cs typeface="Roboto" panose="02000000000000000000" pitchFamily="2" charset="0"/>
              </a:rPr>
              <a:t>35, Male</a:t>
            </a:r>
          </a:p>
          <a:p>
            <a:r>
              <a:rPr lang="en-US" sz="2000" dirty="0">
                <a:latin typeface="Roboto" panose="02000000000000000000" pitchFamily="2" charset="0"/>
                <a:ea typeface="Roboto" panose="02000000000000000000" pitchFamily="2" charset="0"/>
                <a:cs typeface="Roboto" panose="02000000000000000000" pitchFamily="2" charset="0"/>
              </a:rPr>
              <a:t>Japan</a:t>
            </a:r>
          </a:p>
        </p:txBody>
      </p:sp>
    </p:spTree>
    <p:extLst>
      <p:ext uri="{BB962C8B-B14F-4D97-AF65-F5344CB8AC3E}">
        <p14:creationId xmlns:p14="http://schemas.microsoft.com/office/powerpoint/2010/main" val="4090406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CD844-8BCB-97AF-D919-75F71B20A372}"/>
            </a:ext>
          </a:extLst>
        </p:cNvPr>
        <p:cNvGrpSpPr/>
        <p:nvPr/>
      </p:nvGrpSpPr>
      <p:grpSpPr>
        <a:xfrm>
          <a:off x="0" y="0"/>
          <a:ext cx="0" cy="0"/>
          <a:chOff x="0" y="0"/>
          <a:chExt cx="0" cy="0"/>
        </a:xfrm>
      </p:grpSpPr>
      <p:pic>
        <p:nvPicPr>
          <p:cNvPr id="3" name="Picture 2" descr="A person with short dark hair&#10;&#10;Description automatically generated">
            <a:extLst>
              <a:ext uri="{FF2B5EF4-FFF2-40B4-BE49-F238E27FC236}">
                <a16:creationId xmlns:a16="http://schemas.microsoft.com/office/drawing/2014/main" id="{340DBEAD-64C5-03CB-EC79-000E5C3BB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877" y="944880"/>
            <a:ext cx="4968246" cy="4968240"/>
          </a:xfrm>
          <a:prstGeom prst="rect">
            <a:avLst/>
          </a:prstGeom>
        </p:spPr>
      </p:pic>
    </p:spTree>
    <p:extLst>
      <p:ext uri="{BB962C8B-B14F-4D97-AF65-F5344CB8AC3E}">
        <p14:creationId xmlns:p14="http://schemas.microsoft.com/office/powerpoint/2010/main" val="739474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FAAEDA-C859-F764-EAA1-92990D02FFF0}"/>
            </a:ext>
          </a:extLst>
        </p:cNvPr>
        <p:cNvGrpSpPr/>
        <p:nvPr/>
      </p:nvGrpSpPr>
      <p:grpSpPr>
        <a:xfrm>
          <a:off x="0" y="0"/>
          <a:ext cx="0" cy="0"/>
          <a:chOff x="0" y="0"/>
          <a:chExt cx="0" cy="0"/>
        </a:xfrm>
      </p:grpSpPr>
      <p:pic>
        <p:nvPicPr>
          <p:cNvPr id="3" name="Picture 2" descr="A person sitting at a desk with a computer&#10;&#10;Description automatically generated">
            <a:extLst>
              <a:ext uri="{FF2B5EF4-FFF2-40B4-BE49-F238E27FC236}">
                <a16:creationId xmlns:a16="http://schemas.microsoft.com/office/drawing/2014/main" id="{73447287-932D-6C7D-C43E-2B929834E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955" y="643466"/>
            <a:ext cx="7428090" cy="5571067"/>
          </a:xfrm>
          <a:prstGeom prst="rect">
            <a:avLst/>
          </a:prstGeom>
        </p:spPr>
      </p:pic>
    </p:spTree>
    <p:extLst>
      <p:ext uri="{BB962C8B-B14F-4D97-AF65-F5344CB8AC3E}">
        <p14:creationId xmlns:p14="http://schemas.microsoft.com/office/powerpoint/2010/main" val="3452270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980AA8-F7C7-2F3B-9501-AD61777B6D95}"/>
            </a:ext>
          </a:extLst>
        </p:cNvPr>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34EC98D1-EAC9-6F12-D685-EB965A8BC42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739204" y="643466"/>
            <a:ext cx="10713591" cy="5571067"/>
          </a:xfrm>
          <a:prstGeom prst="rect">
            <a:avLst/>
          </a:prstGeom>
        </p:spPr>
      </p:pic>
      <p:sp>
        <p:nvSpPr>
          <p:cNvPr id="4" name="Rectangle 3">
            <a:extLst>
              <a:ext uri="{FF2B5EF4-FFF2-40B4-BE49-F238E27FC236}">
                <a16:creationId xmlns:a16="http://schemas.microsoft.com/office/drawing/2014/main" id="{E2E4E0C1-FAD2-AFFD-47D8-6A210606DF46}"/>
              </a:ext>
            </a:extLst>
          </p:cNvPr>
          <p:cNvSpPr>
            <a:spLocks noGrp="1" noRot="1" noMove="1" noResize="1" noEditPoints="1" noAdjustHandles="1" noChangeArrowheads="1" noChangeShapeType="1"/>
          </p:cNvSpPr>
          <p:nvPr/>
        </p:nvSpPr>
        <p:spPr>
          <a:xfrm>
            <a:off x="1793240" y="1667877"/>
            <a:ext cx="4566920" cy="49784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D03A7F4-7228-EBFE-A169-71951DDAAADF}"/>
              </a:ext>
            </a:extLst>
          </p:cNvPr>
          <p:cNvSpPr txBox="1"/>
          <p:nvPr/>
        </p:nvSpPr>
        <p:spPr>
          <a:xfrm>
            <a:off x="1717040" y="1747520"/>
            <a:ext cx="1896673" cy="338554"/>
          </a:xfrm>
          <a:prstGeom prst="rect">
            <a:avLst/>
          </a:prstGeom>
          <a:noFill/>
        </p:spPr>
        <p:txBody>
          <a:bodyPr wrap="none" rtlCol="0">
            <a:spAutoFit/>
          </a:bodyPr>
          <a:lstStyle/>
          <a:p>
            <a:r>
              <a:rPr lang="en-US" sz="1600" b="1" dirty="0">
                <a:solidFill>
                  <a:srgbClr val="49637B"/>
                </a:solidFill>
                <a:latin typeface="Roboto" panose="02000000000000000000" pitchFamily="2" charset="0"/>
                <a:ea typeface="Roboto" panose="02000000000000000000" pitchFamily="2" charset="0"/>
                <a:cs typeface="Roboto" panose="02000000000000000000" pitchFamily="2" charset="0"/>
              </a:rPr>
              <a:t>Bitcoin Discussion</a:t>
            </a:r>
          </a:p>
        </p:txBody>
      </p:sp>
      <p:sp>
        <p:nvSpPr>
          <p:cNvPr id="6" name="Rectangle 5">
            <a:extLst>
              <a:ext uri="{FF2B5EF4-FFF2-40B4-BE49-F238E27FC236}">
                <a16:creationId xmlns:a16="http://schemas.microsoft.com/office/drawing/2014/main" id="{1F65F77A-31A7-EF27-6364-179057A86AE4}"/>
              </a:ext>
            </a:extLst>
          </p:cNvPr>
          <p:cNvSpPr>
            <a:spLocks noGrp="1" noRot="1" noMove="1" noResize="1" noEditPoints="1" noAdjustHandles="1" noChangeArrowheads="1" noChangeShapeType="1"/>
          </p:cNvSpPr>
          <p:nvPr/>
        </p:nvSpPr>
        <p:spPr>
          <a:xfrm>
            <a:off x="1793240" y="2312735"/>
            <a:ext cx="4566920" cy="49784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413086A-9F78-8BDA-4666-6C919A27B10E}"/>
              </a:ext>
            </a:extLst>
          </p:cNvPr>
          <p:cNvSpPr txBox="1"/>
          <p:nvPr/>
        </p:nvSpPr>
        <p:spPr>
          <a:xfrm>
            <a:off x="1717040" y="2386800"/>
            <a:ext cx="3605474" cy="338554"/>
          </a:xfrm>
          <a:prstGeom prst="rect">
            <a:avLst/>
          </a:prstGeom>
          <a:noFill/>
        </p:spPr>
        <p:txBody>
          <a:bodyPr wrap="none" rtlCol="0">
            <a:spAutoFit/>
          </a:bodyPr>
          <a:lstStyle/>
          <a:p>
            <a:r>
              <a:rPr lang="en-US" sz="1600" b="1" dirty="0">
                <a:solidFill>
                  <a:srgbClr val="49637B"/>
                </a:solidFill>
                <a:latin typeface="Roboto" panose="02000000000000000000" pitchFamily="2" charset="0"/>
                <a:ea typeface="Roboto" panose="02000000000000000000" pitchFamily="2" charset="0"/>
                <a:cs typeface="Roboto" panose="02000000000000000000" pitchFamily="2" charset="0"/>
              </a:rPr>
              <a:t>Development &amp; Technical Discussion</a:t>
            </a:r>
          </a:p>
        </p:txBody>
      </p:sp>
      <p:sp>
        <p:nvSpPr>
          <p:cNvPr id="8" name="Rectangle 7">
            <a:extLst>
              <a:ext uri="{FF2B5EF4-FFF2-40B4-BE49-F238E27FC236}">
                <a16:creationId xmlns:a16="http://schemas.microsoft.com/office/drawing/2014/main" id="{6DE8FDD0-CD9F-AA91-DC86-76E114403841}"/>
              </a:ext>
            </a:extLst>
          </p:cNvPr>
          <p:cNvSpPr>
            <a:spLocks noGrp="1" noRot="1" noMove="1" noResize="1" noEditPoints="1" noAdjustHandles="1" noChangeArrowheads="1" noChangeShapeType="1"/>
          </p:cNvSpPr>
          <p:nvPr/>
        </p:nvSpPr>
        <p:spPr>
          <a:xfrm>
            <a:off x="1793240" y="2964230"/>
            <a:ext cx="4566920" cy="49784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7B0F82B-AD09-2FA1-1137-3EA7242FCC10}"/>
              </a:ext>
            </a:extLst>
          </p:cNvPr>
          <p:cNvSpPr txBox="1"/>
          <p:nvPr/>
        </p:nvSpPr>
        <p:spPr>
          <a:xfrm>
            <a:off x="1717040" y="3043873"/>
            <a:ext cx="1871025" cy="338554"/>
          </a:xfrm>
          <a:prstGeom prst="rect">
            <a:avLst/>
          </a:prstGeom>
          <a:noFill/>
        </p:spPr>
        <p:txBody>
          <a:bodyPr wrap="none" rtlCol="0">
            <a:spAutoFit/>
          </a:bodyPr>
          <a:lstStyle/>
          <a:p>
            <a:r>
              <a:rPr lang="en-US" sz="1600" b="1" dirty="0">
                <a:solidFill>
                  <a:srgbClr val="49637B"/>
                </a:solidFill>
                <a:latin typeface="Roboto" panose="02000000000000000000" pitchFamily="2" charset="0"/>
                <a:ea typeface="Roboto" panose="02000000000000000000" pitchFamily="2" charset="0"/>
                <a:cs typeface="Roboto" panose="02000000000000000000" pitchFamily="2" charset="0"/>
              </a:rPr>
              <a:t>Technical Support</a:t>
            </a:r>
          </a:p>
        </p:txBody>
      </p:sp>
      <p:sp>
        <p:nvSpPr>
          <p:cNvPr id="10" name="Rectangle 9">
            <a:extLst>
              <a:ext uri="{FF2B5EF4-FFF2-40B4-BE49-F238E27FC236}">
                <a16:creationId xmlns:a16="http://schemas.microsoft.com/office/drawing/2014/main" id="{FB9DAB6D-7E7A-5BB3-35FC-73DC384E2A43}"/>
              </a:ext>
            </a:extLst>
          </p:cNvPr>
          <p:cNvSpPr>
            <a:spLocks noGrp="1" noRot="1" noMove="1" noResize="1" noEditPoints="1" noAdjustHandles="1" noChangeArrowheads="1" noChangeShapeType="1"/>
          </p:cNvSpPr>
          <p:nvPr/>
        </p:nvSpPr>
        <p:spPr>
          <a:xfrm>
            <a:off x="1793240" y="4138564"/>
            <a:ext cx="4566920" cy="49784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CD7334E-86F0-5ECA-5725-69E9B3AB8824}"/>
              </a:ext>
            </a:extLst>
          </p:cNvPr>
          <p:cNvSpPr txBox="1"/>
          <p:nvPr/>
        </p:nvSpPr>
        <p:spPr>
          <a:xfrm>
            <a:off x="1717040" y="4218207"/>
            <a:ext cx="1199367" cy="338554"/>
          </a:xfrm>
          <a:prstGeom prst="rect">
            <a:avLst/>
          </a:prstGeom>
          <a:noFill/>
        </p:spPr>
        <p:txBody>
          <a:bodyPr wrap="none" rtlCol="0">
            <a:spAutoFit/>
          </a:bodyPr>
          <a:lstStyle/>
          <a:p>
            <a:r>
              <a:rPr lang="en-US" sz="1600" b="1" dirty="0">
                <a:solidFill>
                  <a:srgbClr val="49637B"/>
                </a:solidFill>
                <a:latin typeface="Roboto" panose="02000000000000000000" pitchFamily="2" charset="0"/>
                <a:ea typeface="Roboto" panose="02000000000000000000" pitchFamily="2" charset="0"/>
                <a:cs typeface="Roboto" panose="02000000000000000000" pitchFamily="2" charset="0"/>
              </a:rPr>
              <a:t>Economics</a:t>
            </a:r>
          </a:p>
        </p:txBody>
      </p:sp>
      <p:sp>
        <p:nvSpPr>
          <p:cNvPr id="12" name="Rectangle 11">
            <a:extLst>
              <a:ext uri="{FF2B5EF4-FFF2-40B4-BE49-F238E27FC236}">
                <a16:creationId xmlns:a16="http://schemas.microsoft.com/office/drawing/2014/main" id="{FC648A08-81F0-84C5-3454-42110453FA48}"/>
              </a:ext>
            </a:extLst>
          </p:cNvPr>
          <p:cNvSpPr>
            <a:spLocks noGrp="1" noRot="1" noMove="1" noResize="1" noEditPoints="1" noAdjustHandles="1" noChangeArrowheads="1" noChangeShapeType="1"/>
          </p:cNvSpPr>
          <p:nvPr/>
        </p:nvSpPr>
        <p:spPr>
          <a:xfrm>
            <a:off x="1793240" y="4771927"/>
            <a:ext cx="4566920" cy="49784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22D245-6151-6CDC-8C62-581EDAE1A4C5}"/>
              </a:ext>
            </a:extLst>
          </p:cNvPr>
          <p:cNvSpPr txBox="1"/>
          <p:nvPr/>
        </p:nvSpPr>
        <p:spPr>
          <a:xfrm>
            <a:off x="1717040" y="4851570"/>
            <a:ext cx="1337226" cy="338554"/>
          </a:xfrm>
          <a:prstGeom prst="rect">
            <a:avLst/>
          </a:prstGeom>
          <a:noFill/>
        </p:spPr>
        <p:txBody>
          <a:bodyPr wrap="none" rtlCol="0">
            <a:spAutoFit/>
          </a:bodyPr>
          <a:lstStyle/>
          <a:p>
            <a:r>
              <a:rPr lang="en-US" sz="1600" b="1" dirty="0">
                <a:solidFill>
                  <a:srgbClr val="49637B"/>
                </a:solidFill>
                <a:latin typeface="Roboto" panose="02000000000000000000" pitchFamily="2" charset="0"/>
                <a:ea typeface="Roboto" panose="02000000000000000000" pitchFamily="2" charset="0"/>
                <a:cs typeface="Roboto" panose="02000000000000000000" pitchFamily="2" charset="0"/>
              </a:rPr>
              <a:t>Marketplace</a:t>
            </a:r>
          </a:p>
        </p:txBody>
      </p:sp>
      <p:sp>
        <p:nvSpPr>
          <p:cNvPr id="14" name="Rectangle 13">
            <a:extLst>
              <a:ext uri="{FF2B5EF4-FFF2-40B4-BE49-F238E27FC236}">
                <a16:creationId xmlns:a16="http://schemas.microsoft.com/office/drawing/2014/main" id="{785C756E-6D3C-9C87-E00C-07F7E7A52D17}"/>
              </a:ext>
            </a:extLst>
          </p:cNvPr>
          <p:cNvSpPr>
            <a:spLocks noGrp="1" noRot="1" noMove="1" noResize="1" noEditPoints="1" noAdjustHandles="1" noChangeArrowheads="1" noChangeShapeType="1"/>
          </p:cNvSpPr>
          <p:nvPr/>
        </p:nvSpPr>
        <p:spPr>
          <a:xfrm>
            <a:off x="1793240" y="5417792"/>
            <a:ext cx="4566920" cy="49784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2C8D738-F4C9-416D-579B-4F49C3D6EC2D}"/>
              </a:ext>
            </a:extLst>
          </p:cNvPr>
          <p:cNvSpPr txBox="1"/>
          <p:nvPr/>
        </p:nvSpPr>
        <p:spPr>
          <a:xfrm>
            <a:off x="1717040" y="5497435"/>
            <a:ext cx="1963999" cy="338554"/>
          </a:xfrm>
          <a:prstGeom prst="rect">
            <a:avLst/>
          </a:prstGeom>
          <a:noFill/>
        </p:spPr>
        <p:txBody>
          <a:bodyPr wrap="none" rtlCol="0">
            <a:spAutoFit/>
          </a:bodyPr>
          <a:lstStyle/>
          <a:p>
            <a:r>
              <a:rPr lang="en-US" sz="1600" b="1" dirty="0">
                <a:solidFill>
                  <a:srgbClr val="49637B"/>
                </a:solidFill>
                <a:latin typeface="Roboto" panose="02000000000000000000" pitchFamily="2" charset="0"/>
                <a:ea typeface="Roboto" panose="02000000000000000000" pitchFamily="2" charset="0"/>
                <a:cs typeface="Roboto" panose="02000000000000000000" pitchFamily="2" charset="0"/>
              </a:rPr>
              <a:t>Trading Discussion</a:t>
            </a:r>
          </a:p>
        </p:txBody>
      </p:sp>
      <p:sp>
        <p:nvSpPr>
          <p:cNvPr id="19" name="Rectangle 18">
            <a:extLst>
              <a:ext uri="{FF2B5EF4-FFF2-40B4-BE49-F238E27FC236}">
                <a16:creationId xmlns:a16="http://schemas.microsoft.com/office/drawing/2014/main" id="{866EB586-5BC0-4D7D-0E5C-1C2661024EF0}"/>
              </a:ext>
            </a:extLst>
          </p:cNvPr>
          <p:cNvSpPr/>
          <p:nvPr/>
        </p:nvSpPr>
        <p:spPr>
          <a:xfrm>
            <a:off x="838200" y="690880"/>
            <a:ext cx="10485120" cy="380146"/>
          </a:xfrm>
          <a:prstGeom prst="rect">
            <a:avLst/>
          </a:prstGeom>
          <a:solidFill>
            <a:srgbClr val="E5E5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C64B77C5-704A-CB20-E339-05C8F30F5403}"/>
              </a:ext>
            </a:extLst>
          </p:cNvPr>
          <p:cNvSpPr txBox="1"/>
          <p:nvPr/>
        </p:nvSpPr>
        <p:spPr>
          <a:xfrm>
            <a:off x="1016000" y="742463"/>
            <a:ext cx="1479892" cy="338554"/>
          </a:xfrm>
          <a:prstGeom prst="rect">
            <a:avLst/>
          </a:prstGeom>
          <a:noFill/>
        </p:spPr>
        <p:txBody>
          <a:bodyPr wrap="none" rtlCol="0">
            <a:spAutoFit/>
          </a:bodyPr>
          <a:lstStyle/>
          <a:p>
            <a:r>
              <a:rPr lang="en-US" sz="1600" b="1" dirty="0">
                <a:latin typeface="Roboto" panose="02000000000000000000" pitchFamily="2" charset="0"/>
                <a:ea typeface="Roboto" panose="02000000000000000000" pitchFamily="2" charset="0"/>
                <a:cs typeface="Roboto" panose="02000000000000000000" pitchFamily="2" charset="0"/>
              </a:rPr>
              <a:t>Bitcoin Forum</a:t>
            </a:r>
          </a:p>
        </p:txBody>
      </p:sp>
      <p:sp>
        <p:nvSpPr>
          <p:cNvPr id="30" name="Rectangle 29">
            <a:extLst>
              <a:ext uri="{FF2B5EF4-FFF2-40B4-BE49-F238E27FC236}">
                <a16:creationId xmlns:a16="http://schemas.microsoft.com/office/drawing/2014/main" id="{EA441191-078C-B90B-0F61-1A47D2BC9190}"/>
              </a:ext>
            </a:extLst>
          </p:cNvPr>
          <p:cNvSpPr>
            <a:spLocks noGrp="1" noRot="1" noMove="1" noResize="1" noEditPoints="1" noAdjustHandles="1" noChangeArrowheads="1" noChangeShapeType="1"/>
          </p:cNvSpPr>
          <p:nvPr/>
        </p:nvSpPr>
        <p:spPr>
          <a:xfrm>
            <a:off x="7726680" y="1619250"/>
            <a:ext cx="3230880" cy="57531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31DD832-1C24-1A02-0771-43C33A4A80D8}"/>
              </a:ext>
            </a:extLst>
          </p:cNvPr>
          <p:cNvSpPr>
            <a:spLocks noGrp="1" noRot="1" noMove="1" noResize="1" noEditPoints="1" noAdjustHandles="1" noChangeArrowheads="1" noChangeShapeType="1"/>
          </p:cNvSpPr>
          <p:nvPr/>
        </p:nvSpPr>
        <p:spPr>
          <a:xfrm>
            <a:off x="7726680" y="2260129"/>
            <a:ext cx="3230880" cy="57531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9E8A446-D8F5-0EFA-140E-68DFCFACCDE8}"/>
              </a:ext>
            </a:extLst>
          </p:cNvPr>
          <p:cNvSpPr>
            <a:spLocks noGrp="1" noRot="1" noMove="1" noResize="1" noEditPoints="1" noAdjustHandles="1" noChangeArrowheads="1" noChangeShapeType="1"/>
          </p:cNvSpPr>
          <p:nvPr/>
        </p:nvSpPr>
        <p:spPr>
          <a:xfrm>
            <a:off x="7726680" y="2935968"/>
            <a:ext cx="3230880" cy="57531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491088C-D3E8-D5EC-FA6E-F9C5E6B2C939}"/>
              </a:ext>
            </a:extLst>
          </p:cNvPr>
          <p:cNvSpPr>
            <a:spLocks noGrp="1" noRot="1" noMove="1" noResize="1" noEditPoints="1" noAdjustHandles="1" noChangeArrowheads="1" noChangeShapeType="1"/>
          </p:cNvSpPr>
          <p:nvPr/>
        </p:nvSpPr>
        <p:spPr>
          <a:xfrm>
            <a:off x="7726680" y="4097390"/>
            <a:ext cx="3230880" cy="57531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8C75755-9326-ED2C-70F2-62077A614C8E}"/>
              </a:ext>
            </a:extLst>
          </p:cNvPr>
          <p:cNvSpPr>
            <a:spLocks noGrp="1" noRot="1" noMove="1" noResize="1" noEditPoints="1" noAdjustHandles="1" noChangeArrowheads="1" noChangeShapeType="1"/>
          </p:cNvSpPr>
          <p:nvPr/>
        </p:nvSpPr>
        <p:spPr>
          <a:xfrm>
            <a:off x="7726680" y="4743957"/>
            <a:ext cx="3230880" cy="57531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C1E3A3-8D4F-665A-14A1-E6651BFD26DA}"/>
              </a:ext>
            </a:extLst>
          </p:cNvPr>
          <p:cNvSpPr>
            <a:spLocks noGrp="1" noRot="1" noMove="1" noResize="1" noEditPoints="1" noAdjustHandles="1" noChangeArrowheads="1" noChangeShapeType="1"/>
          </p:cNvSpPr>
          <p:nvPr/>
        </p:nvSpPr>
        <p:spPr>
          <a:xfrm>
            <a:off x="7726680" y="5369324"/>
            <a:ext cx="3230880" cy="57531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12CEAB4-272E-50A2-405B-FF23527E3D3D}"/>
              </a:ext>
            </a:extLst>
          </p:cNvPr>
          <p:cNvSpPr txBox="1"/>
          <p:nvPr/>
        </p:nvSpPr>
        <p:spPr>
          <a:xfrm>
            <a:off x="7685388" y="1593631"/>
            <a:ext cx="2212465" cy="646331"/>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Last post</a:t>
            </a:r>
            <a:r>
              <a:rPr lang="en-US" sz="1200" dirty="0">
                <a:latin typeface="Roboto" panose="02000000000000000000" pitchFamily="2" charset="0"/>
                <a:ea typeface="Roboto" panose="02000000000000000000" pitchFamily="2" charset="0"/>
                <a:cs typeface="Roboto" panose="02000000000000000000" pitchFamily="2" charset="0"/>
              </a:rPr>
              <a:t> by </a:t>
            </a:r>
            <a:r>
              <a:rPr lang="en-US" sz="1200" dirty="0" err="1">
                <a:solidFill>
                  <a:srgbClr val="0057A5"/>
                </a:solidFill>
                <a:latin typeface="Roboto" panose="02000000000000000000" pitchFamily="2" charset="0"/>
                <a:ea typeface="Roboto" panose="02000000000000000000" pitchFamily="2" charset="0"/>
                <a:cs typeface="Roboto" panose="02000000000000000000" pitchFamily="2" charset="0"/>
              </a:rPr>
              <a:t>Xunie</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in </a:t>
            </a:r>
            <a:r>
              <a:rPr lang="en-US" sz="1200" dirty="0">
                <a:solidFill>
                  <a:srgbClr val="0057A5"/>
                </a:solidFill>
                <a:latin typeface="Roboto" panose="02000000000000000000" pitchFamily="2" charset="0"/>
                <a:ea typeface="Roboto" panose="02000000000000000000" pitchFamily="2" charset="0"/>
                <a:cs typeface="Roboto" panose="02000000000000000000" pitchFamily="2" charset="0"/>
              </a:rPr>
              <a:t>Re: Hostnames instead of…</a:t>
            </a:r>
          </a:p>
          <a:p>
            <a:r>
              <a:rPr lang="en-US" sz="1200" dirty="0">
                <a:latin typeface="Roboto" panose="02000000000000000000" pitchFamily="2" charset="0"/>
                <a:ea typeface="Roboto" panose="02000000000000000000" pitchFamily="2" charset="0"/>
                <a:cs typeface="Roboto" panose="02000000000000000000" pitchFamily="2" charset="0"/>
              </a:rPr>
              <a:t>on </a:t>
            </a:r>
            <a:r>
              <a:rPr lang="en-US" sz="1200" b="1" dirty="0">
                <a:latin typeface="Roboto" panose="02000000000000000000" pitchFamily="2" charset="0"/>
                <a:ea typeface="Roboto" panose="02000000000000000000" pitchFamily="2" charset="0"/>
                <a:cs typeface="Roboto" panose="02000000000000000000" pitchFamily="2" charset="0"/>
              </a:rPr>
              <a:t>Today</a:t>
            </a:r>
            <a:r>
              <a:rPr lang="en-US" sz="1200" dirty="0">
                <a:latin typeface="Roboto" panose="02000000000000000000" pitchFamily="2" charset="0"/>
                <a:ea typeface="Roboto" panose="02000000000000000000" pitchFamily="2" charset="0"/>
                <a:cs typeface="Roboto" panose="02000000000000000000" pitchFamily="2" charset="0"/>
              </a:rPr>
              <a:t> at 04:39 pm</a:t>
            </a:r>
          </a:p>
        </p:txBody>
      </p:sp>
      <p:sp>
        <p:nvSpPr>
          <p:cNvPr id="25" name="TextBox 24">
            <a:extLst>
              <a:ext uri="{FF2B5EF4-FFF2-40B4-BE49-F238E27FC236}">
                <a16:creationId xmlns:a16="http://schemas.microsoft.com/office/drawing/2014/main" id="{C422F45F-C855-F79C-9D70-92A53DA43505}"/>
              </a:ext>
            </a:extLst>
          </p:cNvPr>
          <p:cNvSpPr txBox="1"/>
          <p:nvPr/>
        </p:nvSpPr>
        <p:spPr>
          <a:xfrm>
            <a:off x="7685388" y="2248741"/>
            <a:ext cx="2024913" cy="646331"/>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Last post</a:t>
            </a:r>
            <a:r>
              <a:rPr lang="en-US" sz="1200" dirty="0">
                <a:latin typeface="Roboto" panose="02000000000000000000" pitchFamily="2" charset="0"/>
                <a:ea typeface="Roboto" panose="02000000000000000000" pitchFamily="2" charset="0"/>
                <a:cs typeface="Roboto" panose="02000000000000000000" pitchFamily="2" charset="0"/>
              </a:rPr>
              <a:t> by </a:t>
            </a:r>
            <a:r>
              <a:rPr lang="en-US" sz="1200" dirty="0" err="1">
                <a:solidFill>
                  <a:srgbClr val="0057A5"/>
                </a:solidFill>
                <a:latin typeface="Roboto" panose="02000000000000000000" pitchFamily="2" charset="0"/>
                <a:ea typeface="Roboto" panose="02000000000000000000" pitchFamily="2" charset="0"/>
                <a:cs typeface="Roboto" panose="02000000000000000000" pitchFamily="2" charset="0"/>
              </a:rPr>
              <a:t>Xunie</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in </a:t>
            </a:r>
            <a:r>
              <a:rPr lang="en-US" sz="1200" dirty="0">
                <a:solidFill>
                  <a:srgbClr val="0057A5"/>
                </a:solidFill>
                <a:latin typeface="Roboto" panose="02000000000000000000" pitchFamily="2" charset="0"/>
                <a:ea typeface="Roboto" panose="02000000000000000000" pitchFamily="2" charset="0"/>
                <a:cs typeface="Roboto" panose="02000000000000000000" pitchFamily="2" charset="0"/>
              </a:rPr>
              <a:t>Re: Website translations</a:t>
            </a:r>
          </a:p>
          <a:p>
            <a:r>
              <a:rPr lang="en-US" sz="1200" dirty="0">
                <a:latin typeface="Roboto" panose="02000000000000000000" pitchFamily="2" charset="0"/>
                <a:ea typeface="Roboto" panose="02000000000000000000" pitchFamily="2" charset="0"/>
                <a:cs typeface="Roboto" panose="02000000000000000000" pitchFamily="2" charset="0"/>
              </a:rPr>
              <a:t>on May 27, 2010, 06:30 pm</a:t>
            </a:r>
          </a:p>
        </p:txBody>
      </p:sp>
      <p:sp>
        <p:nvSpPr>
          <p:cNvPr id="26" name="TextBox 25">
            <a:extLst>
              <a:ext uri="{FF2B5EF4-FFF2-40B4-BE49-F238E27FC236}">
                <a16:creationId xmlns:a16="http://schemas.microsoft.com/office/drawing/2014/main" id="{19388081-2893-A670-D481-04CD7ED74EE2}"/>
              </a:ext>
            </a:extLst>
          </p:cNvPr>
          <p:cNvSpPr txBox="1"/>
          <p:nvPr/>
        </p:nvSpPr>
        <p:spPr>
          <a:xfrm>
            <a:off x="7685388" y="2879860"/>
            <a:ext cx="2231701" cy="646331"/>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Last post</a:t>
            </a:r>
            <a:r>
              <a:rPr lang="en-US" sz="1200" dirty="0">
                <a:latin typeface="Roboto" panose="02000000000000000000" pitchFamily="2" charset="0"/>
                <a:ea typeface="Roboto" panose="02000000000000000000" pitchFamily="2" charset="0"/>
                <a:cs typeface="Roboto" panose="02000000000000000000" pitchFamily="2" charset="0"/>
              </a:rPr>
              <a:t> by </a:t>
            </a:r>
            <a:r>
              <a:rPr lang="en-US" sz="1200" dirty="0">
                <a:solidFill>
                  <a:srgbClr val="0057A5"/>
                </a:solidFill>
                <a:latin typeface="Roboto" panose="02000000000000000000" pitchFamily="2" charset="0"/>
                <a:ea typeface="Roboto" panose="02000000000000000000" pitchFamily="2" charset="0"/>
                <a:cs typeface="Roboto" panose="02000000000000000000" pitchFamily="2" charset="0"/>
              </a:rPr>
              <a:t>satoshi</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in </a:t>
            </a:r>
            <a:r>
              <a:rPr lang="en-US" sz="1200" dirty="0">
                <a:solidFill>
                  <a:srgbClr val="0057A5"/>
                </a:solidFill>
                <a:latin typeface="Roboto" panose="02000000000000000000" pitchFamily="2" charset="0"/>
                <a:ea typeface="Roboto" panose="02000000000000000000" pitchFamily="2" charset="0"/>
                <a:cs typeface="Roboto" panose="02000000000000000000" pitchFamily="2" charset="0"/>
              </a:rPr>
              <a:t>Re: Odd amount of genera…</a:t>
            </a:r>
          </a:p>
          <a:p>
            <a:r>
              <a:rPr lang="en-US" sz="1200" dirty="0">
                <a:latin typeface="Roboto" panose="02000000000000000000" pitchFamily="2" charset="0"/>
                <a:ea typeface="Roboto" panose="02000000000000000000" pitchFamily="2" charset="0"/>
                <a:cs typeface="Roboto" panose="02000000000000000000" pitchFamily="2" charset="0"/>
              </a:rPr>
              <a:t>on May 26, 2010, 09:33 pm</a:t>
            </a:r>
          </a:p>
        </p:txBody>
      </p:sp>
      <p:sp>
        <p:nvSpPr>
          <p:cNvPr id="27" name="TextBox 26">
            <a:extLst>
              <a:ext uri="{FF2B5EF4-FFF2-40B4-BE49-F238E27FC236}">
                <a16:creationId xmlns:a16="http://schemas.microsoft.com/office/drawing/2014/main" id="{4D764F95-C8E6-FE0F-5FA7-744E9CC62565}"/>
              </a:ext>
            </a:extLst>
          </p:cNvPr>
          <p:cNvSpPr txBox="1"/>
          <p:nvPr/>
        </p:nvSpPr>
        <p:spPr>
          <a:xfrm>
            <a:off x="7685388" y="4048718"/>
            <a:ext cx="2012089" cy="646331"/>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Last post</a:t>
            </a:r>
            <a:r>
              <a:rPr lang="en-US" sz="1200" dirty="0">
                <a:latin typeface="Roboto" panose="02000000000000000000" pitchFamily="2" charset="0"/>
                <a:ea typeface="Roboto" panose="02000000000000000000" pitchFamily="2" charset="0"/>
                <a:cs typeface="Roboto" panose="02000000000000000000" pitchFamily="2" charset="0"/>
              </a:rPr>
              <a:t> by </a:t>
            </a:r>
            <a:r>
              <a:rPr lang="en-US" sz="1200" dirty="0" err="1">
                <a:solidFill>
                  <a:srgbClr val="0057A5"/>
                </a:solidFill>
                <a:latin typeface="Roboto" panose="02000000000000000000" pitchFamily="2" charset="0"/>
                <a:ea typeface="Roboto" panose="02000000000000000000" pitchFamily="2" charset="0"/>
                <a:cs typeface="Roboto" panose="02000000000000000000" pitchFamily="2" charset="0"/>
              </a:rPr>
              <a:t>SirArthur</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in </a:t>
            </a:r>
            <a:r>
              <a:rPr lang="en-US" sz="1200" dirty="0">
                <a:solidFill>
                  <a:srgbClr val="0057A5"/>
                </a:solidFill>
                <a:latin typeface="Roboto" panose="02000000000000000000" pitchFamily="2" charset="0"/>
                <a:ea typeface="Roboto" panose="02000000000000000000" pitchFamily="2" charset="0"/>
                <a:cs typeface="Roboto" panose="02000000000000000000" pitchFamily="2" charset="0"/>
              </a:rPr>
              <a:t>Re: Calculating Bitcoin …</a:t>
            </a:r>
          </a:p>
          <a:p>
            <a:r>
              <a:rPr lang="en-US" sz="1200" dirty="0">
                <a:latin typeface="Roboto" panose="02000000000000000000" pitchFamily="2" charset="0"/>
                <a:ea typeface="Roboto" panose="02000000000000000000" pitchFamily="2" charset="0"/>
                <a:cs typeface="Roboto" panose="02000000000000000000" pitchFamily="2" charset="0"/>
              </a:rPr>
              <a:t>on </a:t>
            </a:r>
            <a:r>
              <a:rPr lang="en-US" sz="1200" b="1" dirty="0">
                <a:latin typeface="Roboto" panose="02000000000000000000" pitchFamily="2" charset="0"/>
                <a:ea typeface="Roboto" panose="02000000000000000000" pitchFamily="2" charset="0"/>
                <a:cs typeface="Roboto" panose="02000000000000000000" pitchFamily="2" charset="0"/>
              </a:rPr>
              <a:t>Today</a:t>
            </a:r>
            <a:r>
              <a:rPr lang="en-US" sz="1200" dirty="0">
                <a:latin typeface="Roboto" panose="02000000000000000000" pitchFamily="2" charset="0"/>
                <a:ea typeface="Roboto" panose="02000000000000000000" pitchFamily="2" charset="0"/>
                <a:cs typeface="Roboto" panose="02000000000000000000" pitchFamily="2" charset="0"/>
              </a:rPr>
              <a:t> at 06:27 am</a:t>
            </a:r>
            <a:endParaRPr lang="en-US" sz="1200" b="1" dirty="0">
              <a:latin typeface="Roboto" panose="02000000000000000000" pitchFamily="2" charset="0"/>
              <a:ea typeface="Roboto" panose="02000000000000000000" pitchFamily="2" charset="0"/>
              <a:cs typeface="Roboto" panose="02000000000000000000" pitchFamily="2" charset="0"/>
            </a:endParaRPr>
          </a:p>
        </p:txBody>
      </p:sp>
      <p:sp>
        <p:nvSpPr>
          <p:cNvPr id="28" name="TextBox 27">
            <a:extLst>
              <a:ext uri="{FF2B5EF4-FFF2-40B4-BE49-F238E27FC236}">
                <a16:creationId xmlns:a16="http://schemas.microsoft.com/office/drawing/2014/main" id="{EB6A0F3F-440C-2C95-648F-A05C90B72204}"/>
              </a:ext>
            </a:extLst>
          </p:cNvPr>
          <p:cNvSpPr txBox="1"/>
          <p:nvPr/>
        </p:nvSpPr>
        <p:spPr>
          <a:xfrm>
            <a:off x="7685388" y="4708447"/>
            <a:ext cx="2105063" cy="646331"/>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Last post</a:t>
            </a:r>
            <a:r>
              <a:rPr lang="en-US" sz="1200" dirty="0">
                <a:latin typeface="Roboto" panose="02000000000000000000" pitchFamily="2" charset="0"/>
                <a:ea typeface="Roboto" panose="02000000000000000000" pitchFamily="2" charset="0"/>
                <a:cs typeface="Roboto" panose="02000000000000000000" pitchFamily="2" charset="0"/>
              </a:rPr>
              <a:t> by </a:t>
            </a:r>
            <a:r>
              <a:rPr lang="en-US" sz="1200" dirty="0" err="1">
                <a:solidFill>
                  <a:srgbClr val="0057A5"/>
                </a:solidFill>
                <a:latin typeface="Roboto" panose="02000000000000000000" pitchFamily="2" charset="0"/>
                <a:ea typeface="Roboto" panose="02000000000000000000" pitchFamily="2" charset="0"/>
                <a:cs typeface="Roboto" panose="02000000000000000000" pitchFamily="2" charset="0"/>
              </a:rPr>
              <a:t>SirArthur</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in </a:t>
            </a:r>
            <a:r>
              <a:rPr lang="en-US" sz="1200" dirty="0">
                <a:solidFill>
                  <a:srgbClr val="0057A5"/>
                </a:solidFill>
                <a:latin typeface="Roboto" panose="02000000000000000000" pitchFamily="2" charset="0"/>
                <a:ea typeface="Roboto" panose="02000000000000000000" pitchFamily="2" charset="0"/>
                <a:cs typeface="Roboto" panose="02000000000000000000" pitchFamily="2" charset="0"/>
              </a:rPr>
              <a:t>Re: BitCoin Casino (Beta…</a:t>
            </a:r>
          </a:p>
          <a:p>
            <a:r>
              <a:rPr lang="en-US" sz="1200" dirty="0">
                <a:latin typeface="Roboto" panose="02000000000000000000" pitchFamily="2" charset="0"/>
                <a:ea typeface="Roboto" panose="02000000000000000000" pitchFamily="2" charset="0"/>
                <a:cs typeface="Roboto" panose="02000000000000000000" pitchFamily="2" charset="0"/>
              </a:rPr>
              <a:t>on May 28, 2010, 02:39 pm</a:t>
            </a:r>
            <a:endParaRPr lang="en-US" sz="1200" b="1" dirty="0">
              <a:latin typeface="Roboto" panose="02000000000000000000" pitchFamily="2" charset="0"/>
              <a:ea typeface="Roboto" panose="02000000000000000000" pitchFamily="2" charset="0"/>
              <a:cs typeface="Roboto" panose="02000000000000000000" pitchFamily="2" charset="0"/>
            </a:endParaRPr>
          </a:p>
        </p:txBody>
      </p:sp>
      <p:sp>
        <p:nvSpPr>
          <p:cNvPr id="29" name="TextBox 28">
            <a:extLst>
              <a:ext uri="{FF2B5EF4-FFF2-40B4-BE49-F238E27FC236}">
                <a16:creationId xmlns:a16="http://schemas.microsoft.com/office/drawing/2014/main" id="{7EB34451-80F8-4FC6-3748-EEC126CB96A7}"/>
              </a:ext>
            </a:extLst>
          </p:cNvPr>
          <p:cNvSpPr txBox="1"/>
          <p:nvPr/>
        </p:nvSpPr>
        <p:spPr>
          <a:xfrm>
            <a:off x="7685388" y="5354778"/>
            <a:ext cx="2076209" cy="646331"/>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Last post</a:t>
            </a:r>
            <a:r>
              <a:rPr lang="en-US" sz="1200" dirty="0">
                <a:latin typeface="Roboto" panose="02000000000000000000" pitchFamily="2" charset="0"/>
                <a:ea typeface="Roboto" panose="02000000000000000000" pitchFamily="2" charset="0"/>
                <a:cs typeface="Roboto" panose="02000000000000000000" pitchFamily="2" charset="0"/>
              </a:rPr>
              <a:t> by </a:t>
            </a:r>
            <a:r>
              <a:rPr lang="en-US" sz="1200" dirty="0" err="1">
                <a:solidFill>
                  <a:srgbClr val="0057A5"/>
                </a:solidFill>
                <a:latin typeface="Roboto" panose="02000000000000000000" pitchFamily="2" charset="0"/>
                <a:ea typeface="Roboto" panose="02000000000000000000" pitchFamily="2" charset="0"/>
                <a:cs typeface="Roboto" panose="02000000000000000000" pitchFamily="2" charset="0"/>
              </a:rPr>
              <a:t>gavinandersen</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in </a:t>
            </a:r>
            <a:r>
              <a:rPr lang="en-US" sz="1200" dirty="0">
                <a:solidFill>
                  <a:srgbClr val="0057A5"/>
                </a:solidFill>
                <a:latin typeface="Roboto" panose="02000000000000000000" pitchFamily="2" charset="0"/>
                <a:ea typeface="Roboto" panose="02000000000000000000" pitchFamily="2" charset="0"/>
                <a:cs typeface="Roboto" panose="02000000000000000000" pitchFamily="2" charset="0"/>
              </a:rPr>
              <a:t>Re: For a website taking…</a:t>
            </a:r>
            <a:br>
              <a:rPr lang="en-US" sz="1200" dirty="0">
                <a:solidFill>
                  <a:srgbClr val="0057A5"/>
                </a:solidFill>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on </a:t>
            </a:r>
            <a:r>
              <a:rPr lang="en-US" sz="1200" b="1" dirty="0">
                <a:latin typeface="Roboto" panose="02000000000000000000" pitchFamily="2" charset="0"/>
                <a:ea typeface="Roboto" panose="02000000000000000000" pitchFamily="2" charset="0"/>
                <a:cs typeface="Roboto" panose="02000000000000000000" pitchFamily="2" charset="0"/>
              </a:rPr>
              <a:t>Today</a:t>
            </a:r>
            <a:r>
              <a:rPr lang="en-US" sz="1200" dirty="0">
                <a:latin typeface="Roboto" panose="02000000000000000000" pitchFamily="2" charset="0"/>
                <a:ea typeface="Roboto" panose="02000000000000000000" pitchFamily="2" charset="0"/>
                <a:cs typeface="Roboto" panose="02000000000000000000" pitchFamily="2" charset="0"/>
              </a:rPr>
              <a:t>, at 07:15 pm</a:t>
            </a:r>
            <a:endParaRPr lang="en-US" sz="1200" b="1" dirty="0">
              <a:latin typeface="Roboto" panose="02000000000000000000" pitchFamily="2" charset="0"/>
              <a:ea typeface="Roboto" panose="02000000000000000000" pitchFamily="2" charset="0"/>
              <a:cs typeface="Roboto" panose="02000000000000000000" pitchFamily="2" charset="0"/>
            </a:endParaRPr>
          </a:p>
        </p:txBody>
      </p:sp>
      <p:sp>
        <p:nvSpPr>
          <p:cNvPr id="42" name="Rectangle 41">
            <a:extLst>
              <a:ext uri="{FF2B5EF4-FFF2-40B4-BE49-F238E27FC236}">
                <a16:creationId xmlns:a16="http://schemas.microsoft.com/office/drawing/2014/main" id="{491ADBCB-E524-FB65-D4D5-7D236C897FD2}"/>
              </a:ext>
            </a:extLst>
          </p:cNvPr>
          <p:cNvSpPr>
            <a:spLocks noGrp="1" noRot="1" noMove="1" noResize="1" noEditPoints="1" noAdjustHandles="1" noChangeArrowheads="1" noChangeShapeType="1"/>
          </p:cNvSpPr>
          <p:nvPr/>
        </p:nvSpPr>
        <p:spPr>
          <a:xfrm>
            <a:off x="6465570" y="1626981"/>
            <a:ext cx="1177290" cy="567579"/>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CC0163A-F503-8124-BE4A-EEFC2CD2E987}"/>
              </a:ext>
            </a:extLst>
          </p:cNvPr>
          <p:cNvSpPr>
            <a:spLocks noGrp="1" noRot="1" noMove="1" noResize="1" noEditPoints="1" noAdjustHandles="1" noChangeArrowheads="1" noChangeShapeType="1"/>
          </p:cNvSpPr>
          <p:nvPr/>
        </p:nvSpPr>
        <p:spPr>
          <a:xfrm>
            <a:off x="6487452" y="2263994"/>
            <a:ext cx="1177290" cy="567579"/>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4F0B4D5-1C90-5BAE-3084-673C07F7E8E3}"/>
              </a:ext>
            </a:extLst>
          </p:cNvPr>
          <p:cNvSpPr>
            <a:spLocks noGrp="1" noRot="1" noMove="1" noResize="1" noEditPoints="1" noAdjustHandles="1" noChangeArrowheads="1" noChangeShapeType="1"/>
          </p:cNvSpPr>
          <p:nvPr/>
        </p:nvSpPr>
        <p:spPr>
          <a:xfrm>
            <a:off x="6472791" y="2929112"/>
            <a:ext cx="1177290" cy="567579"/>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6D67D0C-9172-D1B1-C229-2EFE01AD5602}"/>
              </a:ext>
            </a:extLst>
          </p:cNvPr>
          <p:cNvSpPr>
            <a:spLocks noGrp="1" noRot="1" noMove="1" noResize="1" noEditPoints="1" noAdjustHandles="1" noChangeArrowheads="1" noChangeShapeType="1"/>
          </p:cNvSpPr>
          <p:nvPr/>
        </p:nvSpPr>
        <p:spPr>
          <a:xfrm>
            <a:off x="6481338" y="4088093"/>
            <a:ext cx="1177290" cy="567579"/>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36E294B-D59A-1B41-4C0A-B554EFF7AA20}"/>
              </a:ext>
            </a:extLst>
          </p:cNvPr>
          <p:cNvSpPr>
            <a:spLocks noGrp="1" noRot="1" noMove="1" noResize="1" noEditPoints="1" noAdjustHandles="1" noChangeArrowheads="1" noChangeShapeType="1"/>
          </p:cNvSpPr>
          <p:nvPr/>
        </p:nvSpPr>
        <p:spPr>
          <a:xfrm>
            <a:off x="6508098" y="5377055"/>
            <a:ext cx="1177290" cy="567579"/>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DCCCB5-43A6-CC12-324A-0C0658BD105A}"/>
              </a:ext>
            </a:extLst>
          </p:cNvPr>
          <p:cNvSpPr>
            <a:spLocks noGrp="1" noRot="1" noMove="1" noResize="1" noEditPoints="1" noAdjustHandles="1" noChangeArrowheads="1" noChangeShapeType="1"/>
          </p:cNvSpPr>
          <p:nvPr/>
        </p:nvSpPr>
        <p:spPr>
          <a:xfrm>
            <a:off x="6478052" y="4753211"/>
            <a:ext cx="1177290" cy="567579"/>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61A5895F-E036-835D-1918-F0F5BE3692AD}"/>
              </a:ext>
            </a:extLst>
          </p:cNvPr>
          <p:cNvSpPr txBox="1"/>
          <p:nvPr/>
        </p:nvSpPr>
        <p:spPr>
          <a:xfrm>
            <a:off x="6625681" y="1685963"/>
            <a:ext cx="878767" cy="461665"/>
          </a:xfrm>
          <a:prstGeom prst="rect">
            <a:avLst/>
          </a:prstGeom>
          <a:noFill/>
        </p:spPr>
        <p:txBody>
          <a:bodyPr wrap="non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504 Posts</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68 Topics</a:t>
            </a:r>
          </a:p>
        </p:txBody>
      </p:sp>
      <p:sp>
        <p:nvSpPr>
          <p:cNvPr id="37" name="TextBox 36">
            <a:extLst>
              <a:ext uri="{FF2B5EF4-FFF2-40B4-BE49-F238E27FC236}">
                <a16:creationId xmlns:a16="http://schemas.microsoft.com/office/drawing/2014/main" id="{008798A6-51A4-3F90-D0D8-A156E3C77B0A}"/>
              </a:ext>
            </a:extLst>
          </p:cNvPr>
          <p:cNvSpPr txBox="1"/>
          <p:nvPr/>
        </p:nvSpPr>
        <p:spPr>
          <a:xfrm>
            <a:off x="6622053" y="2341073"/>
            <a:ext cx="878767" cy="461665"/>
          </a:xfrm>
          <a:prstGeom prst="rect">
            <a:avLst/>
          </a:prstGeom>
          <a:noFill/>
        </p:spPr>
        <p:txBody>
          <a:bodyPr wrap="non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210 Posts</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24 Topics</a:t>
            </a:r>
          </a:p>
        </p:txBody>
      </p:sp>
      <p:sp>
        <p:nvSpPr>
          <p:cNvPr id="38" name="TextBox 37">
            <a:extLst>
              <a:ext uri="{FF2B5EF4-FFF2-40B4-BE49-F238E27FC236}">
                <a16:creationId xmlns:a16="http://schemas.microsoft.com/office/drawing/2014/main" id="{C679A366-DC5E-4AA4-80AE-6C2E23A0415D}"/>
              </a:ext>
            </a:extLst>
          </p:cNvPr>
          <p:cNvSpPr txBox="1"/>
          <p:nvPr/>
        </p:nvSpPr>
        <p:spPr>
          <a:xfrm>
            <a:off x="6620176" y="4800779"/>
            <a:ext cx="878767" cy="461665"/>
          </a:xfrm>
          <a:prstGeom prst="rect">
            <a:avLst/>
          </a:prstGeom>
          <a:noFill/>
        </p:spPr>
        <p:txBody>
          <a:bodyPr wrap="non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216 Posts</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14 Topics</a:t>
            </a:r>
          </a:p>
        </p:txBody>
      </p:sp>
      <p:sp>
        <p:nvSpPr>
          <p:cNvPr id="39" name="TextBox 38">
            <a:extLst>
              <a:ext uri="{FF2B5EF4-FFF2-40B4-BE49-F238E27FC236}">
                <a16:creationId xmlns:a16="http://schemas.microsoft.com/office/drawing/2014/main" id="{CD0A667E-BC0B-3CD8-3155-F699E411E8F7}"/>
              </a:ext>
            </a:extLst>
          </p:cNvPr>
          <p:cNvSpPr txBox="1"/>
          <p:nvPr/>
        </p:nvSpPr>
        <p:spPr>
          <a:xfrm>
            <a:off x="6620176" y="4154212"/>
            <a:ext cx="878767" cy="461665"/>
          </a:xfrm>
          <a:prstGeom prst="rect">
            <a:avLst/>
          </a:prstGeom>
          <a:noFill/>
        </p:spPr>
        <p:txBody>
          <a:bodyPr wrap="non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154 Posts</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15 Topics</a:t>
            </a:r>
          </a:p>
        </p:txBody>
      </p:sp>
      <p:sp>
        <p:nvSpPr>
          <p:cNvPr id="40" name="TextBox 39">
            <a:extLst>
              <a:ext uri="{FF2B5EF4-FFF2-40B4-BE49-F238E27FC236}">
                <a16:creationId xmlns:a16="http://schemas.microsoft.com/office/drawing/2014/main" id="{CEBB2691-39E4-8F16-54C3-DA00CD8B9B40}"/>
              </a:ext>
            </a:extLst>
          </p:cNvPr>
          <p:cNvSpPr txBox="1"/>
          <p:nvPr/>
        </p:nvSpPr>
        <p:spPr>
          <a:xfrm>
            <a:off x="6629795" y="2972192"/>
            <a:ext cx="859531" cy="461665"/>
          </a:xfrm>
          <a:prstGeom prst="rect">
            <a:avLst/>
          </a:prstGeom>
          <a:noFill/>
        </p:spPr>
        <p:txBody>
          <a:bodyPr wrap="non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79 Posts</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19 Topics</a:t>
            </a:r>
          </a:p>
        </p:txBody>
      </p:sp>
      <p:sp>
        <p:nvSpPr>
          <p:cNvPr id="41" name="TextBox 40">
            <a:extLst>
              <a:ext uri="{FF2B5EF4-FFF2-40B4-BE49-F238E27FC236}">
                <a16:creationId xmlns:a16="http://schemas.microsoft.com/office/drawing/2014/main" id="{0421AA3A-6883-9D74-981F-7BDB35D3E484}"/>
              </a:ext>
            </a:extLst>
          </p:cNvPr>
          <p:cNvSpPr txBox="1"/>
          <p:nvPr/>
        </p:nvSpPr>
        <p:spPr>
          <a:xfrm>
            <a:off x="6663457" y="5442199"/>
            <a:ext cx="792204" cy="461665"/>
          </a:xfrm>
          <a:prstGeom prst="rect">
            <a:avLst/>
          </a:prstGeom>
          <a:noFill/>
        </p:spPr>
        <p:txBody>
          <a:bodyPr wrap="non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72 Posts</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6 Topics</a:t>
            </a:r>
          </a:p>
        </p:txBody>
      </p:sp>
    </p:spTree>
    <p:extLst>
      <p:ext uri="{BB962C8B-B14F-4D97-AF65-F5344CB8AC3E}">
        <p14:creationId xmlns:p14="http://schemas.microsoft.com/office/powerpoint/2010/main" val="137837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7F0AA-E559-7CAB-6F75-055806C4D8F7}"/>
            </a:ext>
          </a:extLst>
        </p:cNvPr>
        <p:cNvGrpSpPr/>
        <p:nvPr/>
      </p:nvGrpSpPr>
      <p:grpSpPr>
        <a:xfrm>
          <a:off x="0" y="0"/>
          <a:ext cx="0" cy="0"/>
          <a:chOff x="0" y="0"/>
          <a:chExt cx="0" cy="0"/>
        </a:xfrm>
      </p:grpSpPr>
      <p:pic>
        <p:nvPicPr>
          <p:cNvPr id="3" name="Picture 2" descr="A group of men looking at a piece of paper&#10;&#10;Description automatically generated">
            <a:extLst>
              <a:ext uri="{FF2B5EF4-FFF2-40B4-BE49-F238E27FC236}">
                <a16:creationId xmlns:a16="http://schemas.microsoft.com/office/drawing/2014/main" id="{9DB0F264-5D03-C4EF-26EA-CA96ED7343B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352800" y="0"/>
            <a:ext cx="5486400" cy="6858000"/>
          </a:xfrm>
          <a:prstGeom prst="rect">
            <a:avLst/>
          </a:prstGeom>
        </p:spPr>
      </p:pic>
    </p:spTree>
    <p:extLst>
      <p:ext uri="{BB962C8B-B14F-4D97-AF65-F5344CB8AC3E}">
        <p14:creationId xmlns:p14="http://schemas.microsoft.com/office/powerpoint/2010/main" val="1277851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AFDD6-EFB4-85C2-6C28-22FCBAB26FA7}"/>
            </a:ext>
          </a:extLst>
        </p:cNvPr>
        <p:cNvGrpSpPr/>
        <p:nvPr/>
      </p:nvGrpSpPr>
      <p:grpSpPr>
        <a:xfrm>
          <a:off x="0" y="0"/>
          <a:ext cx="0" cy="0"/>
          <a:chOff x="0" y="0"/>
          <a:chExt cx="0" cy="0"/>
        </a:xfrm>
      </p:grpSpPr>
      <p:pic>
        <p:nvPicPr>
          <p:cNvPr id="3" name="Picture 2" descr="A gold coin with a person holding a staff&#10;&#10;Description automatically generated">
            <a:extLst>
              <a:ext uri="{FF2B5EF4-FFF2-40B4-BE49-F238E27FC236}">
                <a16:creationId xmlns:a16="http://schemas.microsoft.com/office/drawing/2014/main" id="{1B12EB64-9537-BD9F-9223-087E673AE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5421" y="888421"/>
            <a:ext cx="5081158" cy="5081158"/>
          </a:xfrm>
          <a:prstGeom prst="rect">
            <a:avLst/>
          </a:prstGeom>
        </p:spPr>
      </p:pic>
    </p:spTree>
    <p:extLst>
      <p:ext uri="{BB962C8B-B14F-4D97-AF65-F5344CB8AC3E}">
        <p14:creationId xmlns:p14="http://schemas.microsoft.com/office/powerpoint/2010/main" val="456698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D80BDF-575B-5E94-4E35-DB99E38E2E04}"/>
            </a:ext>
          </a:extLst>
        </p:cNvPr>
        <p:cNvGrpSpPr/>
        <p:nvPr/>
      </p:nvGrpSpPr>
      <p:grpSpPr>
        <a:xfrm>
          <a:off x="0" y="0"/>
          <a:ext cx="0" cy="0"/>
          <a:chOff x="0" y="0"/>
          <a:chExt cx="0" cy="0"/>
        </a:xfrm>
      </p:grpSpPr>
      <p:pic>
        <p:nvPicPr>
          <p:cNvPr id="3" name="Picture 2" descr="A table with numbers and symbols&#10;&#10;Description automatically generated">
            <a:extLst>
              <a:ext uri="{FF2B5EF4-FFF2-40B4-BE49-F238E27FC236}">
                <a16:creationId xmlns:a16="http://schemas.microsoft.com/office/drawing/2014/main" id="{18CF4173-4FAD-E6F7-D6B7-9EFC989A4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571" y="643466"/>
            <a:ext cx="3300857" cy="5571067"/>
          </a:xfrm>
          <a:prstGeom prst="rect">
            <a:avLst/>
          </a:prstGeom>
        </p:spPr>
      </p:pic>
    </p:spTree>
    <p:extLst>
      <p:ext uri="{BB962C8B-B14F-4D97-AF65-F5344CB8AC3E}">
        <p14:creationId xmlns:p14="http://schemas.microsoft.com/office/powerpoint/2010/main" val="2722165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1191B-3C57-74FE-9D21-70DE5FDA8A02}"/>
            </a:ext>
          </a:extLst>
        </p:cNvPr>
        <p:cNvGrpSpPr/>
        <p:nvPr/>
      </p:nvGrpSpPr>
      <p:grpSpPr>
        <a:xfrm>
          <a:off x="0" y="0"/>
          <a:ext cx="0" cy="0"/>
          <a:chOff x="0" y="0"/>
          <a:chExt cx="0" cy="0"/>
        </a:xfrm>
      </p:grpSpPr>
      <p:pic>
        <p:nvPicPr>
          <p:cNvPr id="3" name="Picture 2" descr="A gold coin with a bitcoin symbol&#10;&#10;Description automatically generated">
            <a:extLst>
              <a:ext uri="{FF2B5EF4-FFF2-40B4-BE49-F238E27FC236}">
                <a16:creationId xmlns:a16="http://schemas.microsoft.com/office/drawing/2014/main" id="{CB73D2B5-1573-B6C2-9DA6-3D6DA4DED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0955" y="1071880"/>
            <a:ext cx="4750090" cy="4714240"/>
          </a:xfrm>
          <a:prstGeom prst="rect">
            <a:avLst/>
          </a:prstGeom>
        </p:spPr>
      </p:pic>
    </p:spTree>
    <p:extLst>
      <p:ext uri="{BB962C8B-B14F-4D97-AF65-F5344CB8AC3E}">
        <p14:creationId xmlns:p14="http://schemas.microsoft.com/office/powerpoint/2010/main" val="380417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E90A2A-52D8-88B7-854D-57091B761C51}"/>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B90948F-CF82-E655-C1D5-F9D4BB7C42E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643467" y="661840"/>
            <a:ext cx="10905066" cy="5534319"/>
          </a:xfrm>
          <a:prstGeom prst="rect">
            <a:avLst/>
          </a:prstGeom>
        </p:spPr>
      </p:pic>
      <p:sp>
        <p:nvSpPr>
          <p:cNvPr id="18" name="Rectangle 17">
            <a:extLst>
              <a:ext uri="{FF2B5EF4-FFF2-40B4-BE49-F238E27FC236}">
                <a16:creationId xmlns:a16="http://schemas.microsoft.com/office/drawing/2014/main" id="{A7744FCD-956E-FEDD-F355-034D18C88CD2}"/>
              </a:ext>
            </a:extLst>
          </p:cNvPr>
          <p:cNvSpPr/>
          <p:nvPr/>
        </p:nvSpPr>
        <p:spPr>
          <a:xfrm>
            <a:off x="8267439" y="4483100"/>
            <a:ext cx="797560" cy="228600"/>
          </a:xfrm>
          <a:prstGeom prst="rect">
            <a:avLst/>
          </a:prstGeom>
          <a:solidFill>
            <a:srgbClr val="FFEE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2024DA3-CD21-B55D-35D1-9933B236C0A2}"/>
              </a:ext>
            </a:extLst>
          </p:cNvPr>
          <p:cNvSpPr/>
          <p:nvPr/>
        </p:nvSpPr>
        <p:spPr>
          <a:xfrm>
            <a:off x="6432406" y="4460378"/>
            <a:ext cx="797560" cy="228600"/>
          </a:xfrm>
          <a:prstGeom prst="rect">
            <a:avLst/>
          </a:prstGeom>
          <a:solidFill>
            <a:srgbClr val="FFEE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516A31-4A5E-4739-1212-1E114E7A383D}"/>
              </a:ext>
            </a:extLst>
          </p:cNvPr>
          <p:cNvSpPr/>
          <p:nvPr/>
        </p:nvSpPr>
        <p:spPr>
          <a:xfrm>
            <a:off x="4411273" y="4483100"/>
            <a:ext cx="797560" cy="228600"/>
          </a:xfrm>
          <a:prstGeom prst="rect">
            <a:avLst/>
          </a:prstGeom>
          <a:solidFill>
            <a:srgbClr val="FFEE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70E9F8B-48C7-09D8-AE88-6CD51D6EE64E}"/>
              </a:ext>
            </a:extLst>
          </p:cNvPr>
          <p:cNvSpPr/>
          <p:nvPr/>
        </p:nvSpPr>
        <p:spPr>
          <a:xfrm>
            <a:off x="1076960" y="4272280"/>
            <a:ext cx="2081696" cy="425519"/>
          </a:xfrm>
          <a:prstGeom prst="rect">
            <a:avLst/>
          </a:prstGeom>
          <a:solidFill>
            <a:srgbClr val="FFEE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B66AB9C-C833-2437-6B00-A656204D983B}"/>
              </a:ext>
            </a:extLst>
          </p:cNvPr>
          <p:cNvSpPr txBox="1"/>
          <p:nvPr/>
        </p:nvSpPr>
        <p:spPr>
          <a:xfrm>
            <a:off x="1076960" y="4231640"/>
            <a:ext cx="1132041" cy="261610"/>
          </a:xfrm>
          <a:prstGeom prst="rect">
            <a:avLst/>
          </a:prstGeom>
          <a:noFill/>
        </p:spPr>
        <p:txBody>
          <a:bodyPr wrap="none" rtlCol="0">
            <a:spAutoFit/>
          </a:bodyPr>
          <a:lstStyle/>
          <a:p>
            <a:r>
              <a:rPr lang="en-US" sz="1100" b="1" dirty="0">
                <a:latin typeface="Roboto" panose="02000000000000000000" pitchFamily="2" charset="0"/>
                <a:ea typeface="Roboto" panose="02000000000000000000" pitchFamily="2" charset="0"/>
                <a:cs typeface="Roboto" panose="02000000000000000000" pitchFamily="2" charset="0"/>
              </a:rPr>
              <a:t>Last 50 Trades</a:t>
            </a:r>
          </a:p>
        </p:txBody>
      </p:sp>
      <p:sp>
        <p:nvSpPr>
          <p:cNvPr id="7" name="TextBox 6">
            <a:extLst>
              <a:ext uri="{FF2B5EF4-FFF2-40B4-BE49-F238E27FC236}">
                <a16:creationId xmlns:a16="http://schemas.microsoft.com/office/drawing/2014/main" id="{0323AE8F-2BB9-1F21-3082-AC85084A1AEA}"/>
              </a:ext>
            </a:extLst>
          </p:cNvPr>
          <p:cNvSpPr txBox="1"/>
          <p:nvPr/>
        </p:nvSpPr>
        <p:spPr>
          <a:xfrm>
            <a:off x="2479040" y="4445000"/>
            <a:ext cx="768159" cy="276999"/>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Buyer ID</a:t>
            </a:r>
          </a:p>
        </p:txBody>
      </p:sp>
      <p:sp>
        <p:nvSpPr>
          <p:cNvPr id="9" name="TextBox 8">
            <a:extLst>
              <a:ext uri="{FF2B5EF4-FFF2-40B4-BE49-F238E27FC236}">
                <a16:creationId xmlns:a16="http://schemas.microsoft.com/office/drawing/2014/main" id="{B22A5E63-BDDA-42ED-A68B-56F0AE7E7B4C}"/>
              </a:ext>
            </a:extLst>
          </p:cNvPr>
          <p:cNvSpPr txBox="1"/>
          <p:nvPr/>
        </p:nvSpPr>
        <p:spPr>
          <a:xfrm>
            <a:off x="4516120" y="4436179"/>
            <a:ext cx="764953" cy="276999"/>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Seller ID</a:t>
            </a:r>
          </a:p>
        </p:txBody>
      </p:sp>
      <p:sp>
        <p:nvSpPr>
          <p:cNvPr id="11" name="TextBox 10">
            <a:extLst>
              <a:ext uri="{FF2B5EF4-FFF2-40B4-BE49-F238E27FC236}">
                <a16:creationId xmlns:a16="http://schemas.microsoft.com/office/drawing/2014/main" id="{7ADEE51A-0BE9-E056-34D4-6D646B671D16}"/>
              </a:ext>
            </a:extLst>
          </p:cNvPr>
          <p:cNvSpPr txBox="1"/>
          <p:nvPr/>
        </p:nvSpPr>
        <p:spPr>
          <a:xfrm>
            <a:off x="6549994" y="4446339"/>
            <a:ext cx="769763" cy="276999"/>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Trade ID</a:t>
            </a:r>
          </a:p>
        </p:txBody>
      </p:sp>
      <p:sp>
        <p:nvSpPr>
          <p:cNvPr id="15" name="TextBox 14">
            <a:extLst>
              <a:ext uri="{FF2B5EF4-FFF2-40B4-BE49-F238E27FC236}">
                <a16:creationId xmlns:a16="http://schemas.microsoft.com/office/drawing/2014/main" id="{082ACC00-2839-4C3E-7106-483685064CB7}"/>
              </a:ext>
            </a:extLst>
          </p:cNvPr>
          <p:cNvSpPr txBox="1"/>
          <p:nvPr/>
        </p:nvSpPr>
        <p:spPr>
          <a:xfrm>
            <a:off x="8583868" y="4439920"/>
            <a:ext cx="543739" cy="276999"/>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Price</a:t>
            </a:r>
          </a:p>
        </p:txBody>
      </p:sp>
      <p:sp>
        <p:nvSpPr>
          <p:cNvPr id="17" name="Rectangle 16">
            <a:extLst>
              <a:ext uri="{FF2B5EF4-FFF2-40B4-BE49-F238E27FC236}">
                <a16:creationId xmlns:a16="http://schemas.microsoft.com/office/drawing/2014/main" id="{D8DCA9A5-C5EB-259C-222C-253799B33496}"/>
              </a:ext>
            </a:extLst>
          </p:cNvPr>
          <p:cNvSpPr/>
          <p:nvPr/>
        </p:nvSpPr>
        <p:spPr>
          <a:xfrm>
            <a:off x="10165080" y="4445000"/>
            <a:ext cx="797560" cy="228600"/>
          </a:xfrm>
          <a:prstGeom prst="rect">
            <a:avLst/>
          </a:prstGeom>
          <a:solidFill>
            <a:srgbClr val="FFEE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5685D9A-0BAF-78A7-C08E-6449CD6CADCB}"/>
              </a:ext>
            </a:extLst>
          </p:cNvPr>
          <p:cNvSpPr txBox="1"/>
          <p:nvPr/>
        </p:nvSpPr>
        <p:spPr>
          <a:xfrm>
            <a:off x="10334594" y="4445000"/>
            <a:ext cx="732893" cy="276999"/>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Amount</a:t>
            </a:r>
          </a:p>
        </p:txBody>
      </p:sp>
      <p:sp>
        <p:nvSpPr>
          <p:cNvPr id="28" name="Rectangle 27">
            <a:extLst>
              <a:ext uri="{FF2B5EF4-FFF2-40B4-BE49-F238E27FC236}">
                <a16:creationId xmlns:a16="http://schemas.microsoft.com/office/drawing/2014/main" id="{A8370CE1-0D1A-BE7E-6D3B-07CBF6A23C3A}"/>
              </a:ext>
            </a:extLst>
          </p:cNvPr>
          <p:cNvSpPr/>
          <p:nvPr/>
        </p:nvSpPr>
        <p:spPr>
          <a:xfrm>
            <a:off x="4898596" y="3169920"/>
            <a:ext cx="1108172" cy="162560"/>
          </a:xfrm>
          <a:prstGeom prst="rect">
            <a:avLst/>
          </a:prstGeom>
          <a:solidFill>
            <a:srgbClr val="FFD2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3178210-0A38-1516-7F38-984D184FD651}"/>
              </a:ext>
            </a:extLst>
          </p:cNvPr>
          <p:cNvSpPr/>
          <p:nvPr/>
        </p:nvSpPr>
        <p:spPr>
          <a:xfrm>
            <a:off x="2426091" y="3169920"/>
            <a:ext cx="731875" cy="170021"/>
          </a:xfrm>
          <a:prstGeom prst="rect">
            <a:avLst/>
          </a:prstGeom>
          <a:solidFill>
            <a:srgbClr val="FFD2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584AE72-863C-F425-4A44-B1C1442D9FEA}"/>
              </a:ext>
            </a:extLst>
          </p:cNvPr>
          <p:cNvSpPr/>
          <p:nvPr/>
        </p:nvSpPr>
        <p:spPr>
          <a:xfrm>
            <a:off x="1557452" y="3169920"/>
            <a:ext cx="731875" cy="170021"/>
          </a:xfrm>
          <a:prstGeom prst="rect">
            <a:avLst/>
          </a:prstGeom>
          <a:solidFill>
            <a:srgbClr val="FFD2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5A94DB2-1CAB-219F-0CF4-C99362ABCDA1}"/>
              </a:ext>
            </a:extLst>
          </p:cNvPr>
          <p:cNvSpPr/>
          <p:nvPr/>
        </p:nvSpPr>
        <p:spPr>
          <a:xfrm>
            <a:off x="962451" y="3169920"/>
            <a:ext cx="452134" cy="170021"/>
          </a:xfrm>
          <a:prstGeom prst="rect">
            <a:avLst/>
          </a:prstGeom>
          <a:solidFill>
            <a:srgbClr val="FFD2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C783F50-C9DD-AF9D-57C5-B9FF49E87012}"/>
              </a:ext>
            </a:extLst>
          </p:cNvPr>
          <p:cNvSpPr/>
          <p:nvPr/>
        </p:nvSpPr>
        <p:spPr>
          <a:xfrm>
            <a:off x="4321706" y="3169920"/>
            <a:ext cx="452134" cy="170021"/>
          </a:xfrm>
          <a:prstGeom prst="rect">
            <a:avLst/>
          </a:prstGeom>
          <a:solidFill>
            <a:srgbClr val="FFD2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9171621-F55F-979F-B15C-448AAF3D4590}"/>
              </a:ext>
            </a:extLst>
          </p:cNvPr>
          <p:cNvSpPr/>
          <p:nvPr/>
        </p:nvSpPr>
        <p:spPr>
          <a:xfrm>
            <a:off x="3266266" y="3169920"/>
            <a:ext cx="884140" cy="170021"/>
          </a:xfrm>
          <a:prstGeom prst="rect">
            <a:avLst/>
          </a:prstGeom>
          <a:solidFill>
            <a:srgbClr val="FDEF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690B07C-CCDC-54B4-81EC-E9EAF488DC19}"/>
              </a:ext>
            </a:extLst>
          </p:cNvPr>
          <p:cNvSpPr txBox="1"/>
          <p:nvPr/>
        </p:nvSpPr>
        <p:spPr>
          <a:xfrm>
            <a:off x="904240" y="3129280"/>
            <a:ext cx="529312" cy="246221"/>
          </a:xfrm>
          <a:prstGeom prst="rect">
            <a:avLst/>
          </a:prstGeom>
          <a:noFill/>
        </p:spPr>
        <p:txBody>
          <a:bodyPr wrap="none" rtlCol="0">
            <a:spAutoFit/>
          </a:bodyPr>
          <a:lstStyle/>
          <a:p>
            <a:r>
              <a:rPr lang="en-US" sz="1000" dirty="0">
                <a:solidFill>
                  <a:srgbClr val="675848"/>
                </a:solidFill>
                <a:latin typeface="Roboto" panose="02000000000000000000" pitchFamily="2" charset="0"/>
                <a:ea typeface="Roboto" panose="02000000000000000000" pitchFamily="2" charset="0"/>
                <a:cs typeface="Roboto" panose="02000000000000000000" pitchFamily="2" charset="0"/>
              </a:rPr>
              <a:t>Home</a:t>
            </a:r>
          </a:p>
        </p:txBody>
      </p:sp>
      <p:sp>
        <p:nvSpPr>
          <p:cNvPr id="23" name="TextBox 22">
            <a:extLst>
              <a:ext uri="{FF2B5EF4-FFF2-40B4-BE49-F238E27FC236}">
                <a16:creationId xmlns:a16="http://schemas.microsoft.com/office/drawing/2014/main" id="{C9848019-E1AD-F352-22DA-202CE13570EA}"/>
              </a:ext>
            </a:extLst>
          </p:cNvPr>
          <p:cNvSpPr txBox="1"/>
          <p:nvPr/>
        </p:nvSpPr>
        <p:spPr>
          <a:xfrm>
            <a:off x="1493520" y="3129280"/>
            <a:ext cx="898003" cy="246221"/>
          </a:xfrm>
          <a:prstGeom prst="rect">
            <a:avLst/>
          </a:prstGeom>
          <a:noFill/>
        </p:spPr>
        <p:txBody>
          <a:bodyPr wrap="none" rtlCol="0">
            <a:spAutoFit/>
          </a:bodyPr>
          <a:lstStyle/>
          <a:p>
            <a:r>
              <a:rPr lang="en-US" sz="1000" dirty="0">
                <a:solidFill>
                  <a:srgbClr val="675848"/>
                </a:solidFill>
                <a:latin typeface="Roboto" panose="02000000000000000000" pitchFamily="2" charset="0"/>
                <a:ea typeface="Roboto" panose="02000000000000000000" pitchFamily="2" charset="0"/>
                <a:cs typeface="Roboto" panose="02000000000000000000" pitchFamily="2" charset="0"/>
              </a:rPr>
              <a:t>Membership</a:t>
            </a:r>
          </a:p>
        </p:txBody>
      </p:sp>
      <p:sp>
        <p:nvSpPr>
          <p:cNvPr id="24" name="TextBox 23">
            <a:extLst>
              <a:ext uri="{FF2B5EF4-FFF2-40B4-BE49-F238E27FC236}">
                <a16:creationId xmlns:a16="http://schemas.microsoft.com/office/drawing/2014/main" id="{682DA0A3-B536-1ABC-4FFB-94724E84F7E4}"/>
              </a:ext>
            </a:extLst>
          </p:cNvPr>
          <p:cNvSpPr txBox="1"/>
          <p:nvPr/>
        </p:nvSpPr>
        <p:spPr>
          <a:xfrm>
            <a:off x="2368263" y="3129280"/>
            <a:ext cx="819455" cy="246221"/>
          </a:xfrm>
          <a:prstGeom prst="rect">
            <a:avLst/>
          </a:prstGeom>
          <a:noFill/>
        </p:spPr>
        <p:txBody>
          <a:bodyPr wrap="none" rtlCol="0">
            <a:spAutoFit/>
          </a:bodyPr>
          <a:lstStyle/>
          <a:p>
            <a:r>
              <a:rPr lang="en-US" sz="1000" dirty="0">
                <a:solidFill>
                  <a:srgbClr val="675848"/>
                </a:solidFill>
                <a:latin typeface="Roboto" panose="02000000000000000000" pitchFamily="2" charset="0"/>
                <a:ea typeface="Roboto" panose="02000000000000000000" pitchFamily="2" charset="0"/>
                <a:cs typeface="Roboto" panose="02000000000000000000" pitchFamily="2" charset="0"/>
              </a:rPr>
              <a:t>Top Orders</a:t>
            </a:r>
          </a:p>
        </p:txBody>
      </p:sp>
      <p:sp>
        <p:nvSpPr>
          <p:cNvPr id="25" name="TextBox 24">
            <a:extLst>
              <a:ext uri="{FF2B5EF4-FFF2-40B4-BE49-F238E27FC236}">
                <a16:creationId xmlns:a16="http://schemas.microsoft.com/office/drawing/2014/main" id="{123A0560-BB2B-A0F6-9390-06CB61E5C1B0}"/>
              </a:ext>
            </a:extLst>
          </p:cNvPr>
          <p:cNvSpPr txBox="1"/>
          <p:nvPr/>
        </p:nvSpPr>
        <p:spPr>
          <a:xfrm>
            <a:off x="3247199" y="3129280"/>
            <a:ext cx="1005403" cy="246221"/>
          </a:xfrm>
          <a:prstGeom prst="rect">
            <a:avLst/>
          </a:prstGeom>
          <a:noFill/>
        </p:spPr>
        <p:txBody>
          <a:bodyPr wrap="none" rtlCol="0">
            <a:spAutoFit/>
          </a:bodyPr>
          <a:lstStyle/>
          <a:p>
            <a:r>
              <a:rPr lang="en-US" sz="1000" dirty="0">
                <a:solidFill>
                  <a:srgbClr val="675848"/>
                </a:solidFill>
                <a:latin typeface="Roboto" panose="02000000000000000000" pitchFamily="2" charset="0"/>
                <a:ea typeface="Roboto" panose="02000000000000000000" pitchFamily="2" charset="0"/>
                <a:cs typeface="Roboto" panose="02000000000000000000" pitchFamily="2" charset="0"/>
              </a:rPr>
              <a:t>Recent Trades</a:t>
            </a:r>
          </a:p>
        </p:txBody>
      </p:sp>
      <p:sp>
        <p:nvSpPr>
          <p:cNvPr id="26" name="TextBox 25">
            <a:extLst>
              <a:ext uri="{FF2B5EF4-FFF2-40B4-BE49-F238E27FC236}">
                <a16:creationId xmlns:a16="http://schemas.microsoft.com/office/drawing/2014/main" id="{8F15E007-E74D-3D7B-B344-0AC375812871}"/>
              </a:ext>
            </a:extLst>
          </p:cNvPr>
          <p:cNvSpPr txBox="1"/>
          <p:nvPr/>
        </p:nvSpPr>
        <p:spPr>
          <a:xfrm>
            <a:off x="4252602" y="3127802"/>
            <a:ext cx="559769" cy="246221"/>
          </a:xfrm>
          <a:prstGeom prst="rect">
            <a:avLst/>
          </a:prstGeom>
          <a:noFill/>
        </p:spPr>
        <p:txBody>
          <a:bodyPr wrap="none" rtlCol="0">
            <a:spAutoFit/>
          </a:bodyPr>
          <a:lstStyle/>
          <a:p>
            <a:r>
              <a:rPr lang="en-US" sz="1000" dirty="0">
                <a:solidFill>
                  <a:srgbClr val="675848"/>
                </a:solidFill>
                <a:latin typeface="Roboto" panose="02000000000000000000" pitchFamily="2" charset="0"/>
                <a:ea typeface="Roboto" panose="02000000000000000000" pitchFamily="2" charset="0"/>
                <a:cs typeface="Roboto" panose="02000000000000000000" pitchFamily="2" charset="0"/>
              </a:rPr>
              <a:t>Charts</a:t>
            </a:r>
          </a:p>
        </p:txBody>
      </p:sp>
      <p:sp>
        <p:nvSpPr>
          <p:cNvPr id="27" name="TextBox 26">
            <a:extLst>
              <a:ext uri="{FF2B5EF4-FFF2-40B4-BE49-F238E27FC236}">
                <a16:creationId xmlns:a16="http://schemas.microsoft.com/office/drawing/2014/main" id="{1D1EB979-3D92-4BBE-B5A1-A0E4260779BE}"/>
              </a:ext>
            </a:extLst>
          </p:cNvPr>
          <p:cNvSpPr txBox="1"/>
          <p:nvPr/>
        </p:nvSpPr>
        <p:spPr>
          <a:xfrm>
            <a:off x="4846940" y="3129280"/>
            <a:ext cx="1249060" cy="246221"/>
          </a:xfrm>
          <a:prstGeom prst="rect">
            <a:avLst/>
          </a:prstGeom>
          <a:noFill/>
        </p:spPr>
        <p:txBody>
          <a:bodyPr wrap="none" rtlCol="0">
            <a:spAutoFit/>
          </a:bodyPr>
          <a:lstStyle/>
          <a:p>
            <a:r>
              <a:rPr lang="en-US" sz="1000" dirty="0">
                <a:solidFill>
                  <a:srgbClr val="675848"/>
                </a:solidFill>
                <a:latin typeface="Roboto" panose="02000000000000000000" pitchFamily="2" charset="0"/>
                <a:ea typeface="Roboto" panose="02000000000000000000" pitchFamily="2" charset="0"/>
                <a:cs typeface="Roboto" panose="02000000000000000000" pitchFamily="2" charset="0"/>
              </a:rPr>
              <a:t>Resources &amp; Tools</a:t>
            </a:r>
          </a:p>
        </p:txBody>
      </p:sp>
      <p:sp>
        <p:nvSpPr>
          <p:cNvPr id="35" name="Rectangle 34">
            <a:extLst>
              <a:ext uri="{FF2B5EF4-FFF2-40B4-BE49-F238E27FC236}">
                <a16:creationId xmlns:a16="http://schemas.microsoft.com/office/drawing/2014/main" id="{0FAE0359-C527-FCAE-230A-5F7060FA33D2}"/>
              </a:ext>
            </a:extLst>
          </p:cNvPr>
          <p:cNvSpPr/>
          <p:nvPr/>
        </p:nvSpPr>
        <p:spPr>
          <a:xfrm>
            <a:off x="10108882" y="661840"/>
            <a:ext cx="1165860" cy="187790"/>
          </a:xfrm>
          <a:prstGeom prst="rect">
            <a:avLst/>
          </a:prstGeom>
          <a:solidFill>
            <a:srgbClr val="958C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E1699D80-8F46-9018-DDFF-35E05423330D}"/>
              </a:ext>
            </a:extLst>
          </p:cNvPr>
          <p:cNvSpPr txBox="1"/>
          <p:nvPr/>
        </p:nvSpPr>
        <p:spPr>
          <a:xfrm>
            <a:off x="10067282" y="599613"/>
            <a:ext cx="1249060" cy="292388"/>
          </a:xfrm>
          <a:prstGeom prst="rect">
            <a:avLst/>
          </a:prstGeom>
          <a:noFill/>
          <a:ln>
            <a:noFill/>
          </a:ln>
        </p:spPr>
        <p:txBody>
          <a:bodyPr wrap="none" rtlCol="0">
            <a:spAutoFit/>
          </a:bodyPr>
          <a:lstStyle/>
          <a:p>
            <a:r>
              <a:rPr lang="en-US" sz="1300" b="1" dirty="0">
                <a:solidFill>
                  <a:schemeClr val="bg1"/>
                </a:solidFill>
                <a:latin typeface="Roboto" panose="02000000000000000000" pitchFamily="2" charset="0"/>
                <a:ea typeface="Roboto" panose="02000000000000000000" pitchFamily="2" charset="0"/>
                <a:cs typeface="Roboto" panose="02000000000000000000" pitchFamily="2" charset="0"/>
              </a:rPr>
              <a:t>Signup | Login</a:t>
            </a:r>
          </a:p>
        </p:txBody>
      </p:sp>
      <p:sp>
        <p:nvSpPr>
          <p:cNvPr id="40" name="Rectangle 39">
            <a:extLst>
              <a:ext uri="{FF2B5EF4-FFF2-40B4-BE49-F238E27FC236}">
                <a16:creationId xmlns:a16="http://schemas.microsoft.com/office/drawing/2014/main" id="{9132A012-C1FB-806A-3C5A-9B7642804ADE}"/>
              </a:ext>
            </a:extLst>
          </p:cNvPr>
          <p:cNvSpPr/>
          <p:nvPr/>
        </p:nvSpPr>
        <p:spPr>
          <a:xfrm>
            <a:off x="7304102" y="892001"/>
            <a:ext cx="4214290" cy="365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2F9FCA3-8CAA-3157-5242-AF3B3362A801}"/>
              </a:ext>
            </a:extLst>
          </p:cNvPr>
          <p:cNvSpPr txBox="1"/>
          <p:nvPr/>
        </p:nvSpPr>
        <p:spPr>
          <a:xfrm>
            <a:off x="7472180" y="1018032"/>
            <a:ext cx="461986" cy="276999"/>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Pair</a:t>
            </a:r>
          </a:p>
        </p:txBody>
      </p:sp>
      <p:sp>
        <p:nvSpPr>
          <p:cNvPr id="37" name="TextBox 36">
            <a:extLst>
              <a:ext uri="{FF2B5EF4-FFF2-40B4-BE49-F238E27FC236}">
                <a16:creationId xmlns:a16="http://schemas.microsoft.com/office/drawing/2014/main" id="{B3DD6E03-838C-E907-4DDE-822EE8C0B6FF}"/>
              </a:ext>
            </a:extLst>
          </p:cNvPr>
          <p:cNvSpPr txBox="1"/>
          <p:nvPr/>
        </p:nvSpPr>
        <p:spPr>
          <a:xfrm>
            <a:off x="8764532" y="1011936"/>
            <a:ext cx="484172" cy="276999"/>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Last</a:t>
            </a:r>
          </a:p>
        </p:txBody>
      </p:sp>
      <p:sp>
        <p:nvSpPr>
          <p:cNvPr id="38" name="TextBox 37">
            <a:extLst>
              <a:ext uri="{FF2B5EF4-FFF2-40B4-BE49-F238E27FC236}">
                <a16:creationId xmlns:a16="http://schemas.microsoft.com/office/drawing/2014/main" id="{B3A9E16C-8B19-408E-283C-B50D3D6631AD}"/>
              </a:ext>
            </a:extLst>
          </p:cNvPr>
          <p:cNvSpPr txBox="1"/>
          <p:nvPr/>
        </p:nvSpPr>
        <p:spPr>
          <a:xfrm>
            <a:off x="9471967" y="1027325"/>
            <a:ext cx="782587" cy="276999"/>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Change*</a:t>
            </a:r>
          </a:p>
        </p:txBody>
      </p:sp>
      <p:sp>
        <p:nvSpPr>
          <p:cNvPr id="39" name="TextBox 38">
            <a:extLst>
              <a:ext uri="{FF2B5EF4-FFF2-40B4-BE49-F238E27FC236}">
                <a16:creationId xmlns:a16="http://schemas.microsoft.com/office/drawing/2014/main" id="{E538C88A-9FD2-AE3F-E307-37F48C6D701C}"/>
              </a:ext>
            </a:extLst>
          </p:cNvPr>
          <p:cNvSpPr txBox="1"/>
          <p:nvPr/>
        </p:nvSpPr>
        <p:spPr>
          <a:xfrm>
            <a:off x="10709134" y="1027325"/>
            <a:ext cx="785793" cy="276999"/>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Volume*</a:t>
            </a:r>
          </a:p>
        </p:txBody>
      </p:sp>
      <p:sp>
        <p:nvSpPr>
          <p:cNvPr id="42" name="Rectangle 41">
            <a:extLst>
              <a:ext uri="{FF2B5EF4-FFF2-40B4-BE49-F238E27FC236}">
                <a16:creationId xmlns:a16="http://schemas.microsoft.com/office/drawing/2014/main" id="{FCED6996-2FC8-32DE-865B-2EBD4DE5D9CD}"/>
              </a:ext>
            </a:extLst>
          </p:cNvPr>
          <p:cNvSpPr/>
          <p:nvPr/>
        </p:nvSpPr>
        <p:spPr>
          <a:xfrm>
            <a:off x="7472180" y="1277068"/>
            <a:ext cx="4214290" cy="365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4DB26BA-B943-CBB2-8EA5-95A1953E6712}"/>
              </a:ext>
            </a:extLst>
          </p:cNvPr>
          <p:cNvSpPr txBox="1"/>
          <p:nvPr/>
        </p:nvSpPr>
        <p:spPr>
          <a:xfrm>
            <a:off x="7472180" y="1220357"/>
            <a:ext cx="1914307" cy="261610"/>
          </a:xfrm>
          <a:prstGeom prst="rect">
            <a:avLst/>
          </a:prstGeom>
          <a:noFill/>
        </p:spPr>
        <p:txBody>
          <a:bodyPr wrap="none" rtlCol="0">
            <a:spAutoFit/>
          </a:bodyPr>
          <a:lstStyle/>
          <a:p>
            <a:r>
              <a:rPr lang="en-US" sz="11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*Based on the last 24 hours</a:t>
            </a:r>
          </a:p>
        </p:txBody>
      </p:sp>
    </p:spTree>
    <p:extLst>
      <p:ext uri="{BB962C8B-B14F-4D97-AF65-F5344CB8AC3E}">
        <p14:creationId xmlns:p14="http://schemas.microsoft.com/office/powerpoint/2010/main" val="850563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476E4-5611-26B1-5B93-C26507802DEA}"/>
            </a:ext>
          </a:extLst>
        </p:cNvPr>
        <p:cNvGrpSpPr/>
        <p:nvPr/>
      </p:nvGrpSpPr>
      <p:grpSpPr>
        <a:xfrm>
          <a:off x="0" y="0"/>
          <a:ext cx="0" cy="0"/>
          <a:chOff x="0" y="0"/>
          <a:chExt cx="0" cy="0"/>
        </a:xfrm>
      </p:grpSpPr>
      <p:pic>
        <p:nvPicPr>
          <p:cNvPr id="3" name="Picture 2" descr="A blue and white logo with a gold coin&#10;&#10;Description automatically generated">
            <a:extLst>
              <a:ext uri="{FF2B5EF4-FFF2-40B4-BE49-F238E27FC236}">
                <a16:creationId xmlns:a16="http://schemas.microsoft.com/office/drawing/2014/main" id="{CF6D679B-4525-96F1-B17F-A4DBBF3C2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6508" y="2660475"/>
            <a:ext cx="4318984" cy="1537050"/>
          </a:xfrm>
          <a:prstGeom prst="rect">
            <a:avLst/>
          </a:prstGeom>
        </p:spPr>
      </p:pic>
    </p:spTree>
    <p:extLst>
      <p:ext uri="{BB962C8B-B14F-4D97-AF65-F5344CB8AC3E}">
        <p14:creationId xmlns:p14="http://schemas.microsoft.com/office/powerpoint/2010/main" val="3937218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7A8BAC-409F-9046-F7E0-D5103B63E63D}"/>
            </a:ext>
          </a:extLst>
        </p:cNvPr>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a:solidFill>
              <a:srgbClr val="486588"/>
            </a:solidFill>
          </a:ln>
        </p:spPr>
        <p:style>
          <a:lnRef idx="1">
            <a:schemeClr val="accent1"/>
          </a:lnRef>
          <a:fillRef idx="0">
            <a:schemeClr val="accent1"/>
          </a:fillRef>
          <a:effectRef idx="0">
            <a:schemeClr val="accent1"/>
          </a:effectRef>
          <a:fontRef idx="minor">
            <a:schemeClr val="tx1"/>
          </a:fontRef>
        </p:style>
      </p:cxnSp>
      <p:pic>
        <p:nvPicPr>
          <p:cNvPr id="3" name="Picture 2" descr="A table of numbers and symbols&#10;&#10;Description automatically generated">
            <a:extLst>
              <a:ext uri="{FF2B5EF4-FFF2-40B4-BE49-F238E27FC236}">
                <a16:creationId xmlns:a16="http://schemas.microsoft.com/office/drawing/2014/main" id="{F5E7785E-D9DF-FC8F-7F51-92C19FDE3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0540" y="512084"/>
            <a:ext cx="3350920" cy="5827686"/>
          </a:xfrm>
          <a:prstGeom prst="rect">
            <a:avLst/>
          </a:prstGeom>
        </p:spPr>
      </p:pic>
      <p:sp>
        <p:nvSpPr>
          <p:cNvPr id="6" name="Rectangle 5">
            <a:extLst>
              <a:ext uri="{FF2B5EF4-FFF2-40B4-BE49-F238E27FC236}">
                <a16:creationId xmlns:a16="http://schemas.microsoft.com/office/drawing/2014/main" id="{4171C988-557E-0992-9AEC-AB43E76B10EB}"/>
              </a:ext>
            </a:extLst>
          </p:cNvPr>
          <p:cNvSpPr/>
          <p:nvPr/>
        </p:nvSpPr>
        <p:spPr>
          <a:xfrm>
            <a:off x="4735830" y="552450"/>
            <a:ext cx="2602230" cy="285750"/>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FE2983A-585C-493F-6B73-F37FB8C411D8}"/>
              </a:ext>
            </a:extLst>
          </p:cNvPr>
          <p:cNvSpPr txBox="1"/>
          <p:nvPr/>
        </p:nvSpPr>
        <p:spPr>
          <a:xfrm>
            <a:off x="4835728" y="579175"/>
            <a:ext cx="2448106" cy="292388"/>
          </a:xfrm>
          <a:prstGeom prst="rect">
            <a:avLst/>
          </a:prstGeom>
          <a:noFill/>
        </p:spPr>
        <p:txBody>
          <a:bodyPr wrap="none" rtlCol="0">
            <a:spAutoFit/>
          </a:bodyPr>
          <a:lstStyle/>
          <a:p>
            <a:r>
              <a:rPr lang="en-US" sz="1300" dirty="0">
                <a:latin typeface="Roboto" panose="02000000000000000000" pitchFamily="2" charset="0"/>
                <a:ea typeface="Roboto" panose="02000000000000000000" pitchFamily="2" charset="0"/>
                <a:cs typeface="Roboto" panose="02000000000000000000" pitchFamily="2" charset="0"/>
              </a:rPr>
              <a:t>date, difficulty factor, %change</a:t>
            </a:r>
          </a:p>
        </p:txBody>
      </p:sp>
    </p:spTree>
    <p:extLst>
      <p:ext uri="{BB962C8B-B14F-4D97-AF65-F5344CB8AC3E}">
        <p14:creationId xmlns:p14="http://schemas.microsoft.com/office/powerpoint/2010/main" val="1114657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DD6D0-DEE1-8214-4A5C-09373D1787DE}"/>
            </a:ext>
          </a:extLst>
        </p:cNvPr>
        <p:cNvGrpSpPr/>
        <p:nvPr/>
      </p:nvGrpSpPr>
      <p:grpSpPr>
        <a:xfrm>
          <a:off x="0" y="0"/>
          <a:ext cx="0" cy="0"/>
          <a:chOff x="0" y="0"/>
          <a:chExt cx="0" cy="0"/>
        </a:xfrm>
      </p:grpSpPr>
      <p:pic>
        <p:nvPicPr>
          <p:cNvPr id="3" name="Picture 2" descr="A person and child posing for a picture&#10;&#10;Description automatically generated">
            <a:extLst>
              <a:ext uri="{FF2B5EF4-FFF2-40B4-BE49-F238E27FC236}">
                <a16:creationId xmlns:a16="http://schemas.microsoft.com/office/drawing/2014/main" id="{C4701D6A-248B-7C7D-C71E-729D698BB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4300" y="0"/>
            <a:ext cx="7003400" cy="6858000"/>
          </a:xfrm>
          <a:prstGeom prst="rect">
            <a:avLst/>
          </a:prstGeom>
        </p:spPr>
      </p:pic>
    </p:spTree>
    <p:extLst>
      <p:ext uri="{BB962C8B-B14F-4D97-AF65-F5344CB8AC3E}">
        <p14:creationId xmlns:p14="http://schemas.microsoft.com/office/powerpoint/2010/main" val="1265996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8070B-9745-EE35-FA8A-94ADA42A9601}"/>
            </a:ext>
          </a:extLst>
        </p:cNvPr>
        <p:cNvGrpSpPr/>
        <p:nvPr/>
      </p:nvGrpSpPr>
      <p:grpSpPr>
        <a:xfrm>
          <a:off x="0" y="0"/>
          <a:ext cx="0" cy="0"/>
          <a:chOff x="0" y="0"/>
          <a:chExt cx="0" cy="0"/>
        </a:xfrm>
      </p:grpSpPr>
      <p:pic>
        <p:nvPicPr>
          <p:cNvPr id="3" name="Picture 2" descr="A graph showing a number of blocks&#10;&#10;Description automatically generated with medium confidence">
            <a:extLst>
              <a:ext uri="{FF2B5EF4-FFF2-40B4-BE49-F238E27FC236}">
                <a16:creationId xmlns:a16="http://schemas.microsoft.com/office/drawing/2014/main" id="{D1E057F1-6AB6-B3D6-C741-215F15685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
        <p:nvSpPr>
          <p:cNvPr id="4" name="Rectangle 3">
            <a:extLst>
              <a:ext uri="{FF2B5EF4-FFF2-40B4-BE49-F238E27FC236}">
                <a16:creationId xmlns:a16="http://schemas.microsoft.com/office/drawing/2014/main" id="{E1681072-AF57-78A2-0AD0-359901866599}"/>
              </a:ext>
            </a:extLst>
          </p:cNvPr>
          <p:cNvSpPr/>
          <p:nvPr/>
        </p:nvSpPr>
        <p:spPr>
          <a:xfrm>
            <a:off x="3342640" y="1397000"/>
            <a:ext cx="6431280" cy="3606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ACA7F8C-759A-2F37-7B29-D2387C0740E7}"/>
              </a:ext>
            </a:extLst>
          </p:cNvPr>
          <p:cNvSpPr txBox="1"/>
          <p:nvPr/>
        </p:nvSpPr>
        <p:spPr>
          <a:xfrm>
            <a:off x="3408680" y="1397000"/>
            <a:ext cx="6944360" cy="338554"/>
          </a:xfrm>
          <a:prstGeom prst="rect">
            <a:avLst/>
          </a:prstGeom>
          <a:noFill/>
        </p:spPr>
        <p:txBody>
          <a:bodyPr wrap="square" rtlCol="0">
            <a:spAutoFit/>
          </a:bodyPr>
          <a:lstStyle/>
          <a:p>
            <a:r>
              <a:rPr lang="en-US" sz="1600" dirty="0">
                <a:latin typeface="Roboto" panose="02000000000000000000" pitchFamily="2" charset="0"/>
                <a:ea typeface="Roboto" panose="02000000000000000000" pitchFamily="2" charset="0"/>
                <a:cs typeface="Roboto" panose="02000000000000000000" pitchFamily="2" charset="0"/>
              </a:rPr>
              <a:t>Patoshi Blocks &amp; Inverted timestamps (Block number/ExtraNonce)</a:t>
            </a:r>
          </a:p>
        </p:txBody>
      </p:sp>
    </p:spTree>
    <p:extLst>
      <p:ext uri="{BB962C8B-B14F-4D97-AF65-F5344CB8AC3E}">
        <p14:creationId xmlns:p14="http://schemas.microsoft.com/office/powerpoint/2010/main" val="136640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4BEF3-111C-6A26-5BBC-471E602B2899}"/>
            </a:ext>
          </a:extLst>
        </p:cNvPr>
        <p:cNvGrpSpPr/>
        <p:nvPr/>
      </p:nvGrpSpPr>
      <p:grpSpPr>
        <a:xfrm>
          <a:off x="0" y="0"/>
          <a:ext cx="0" cy="0"/>
          <a:chOff x="0" y="0"/>
          <a:chExt cx="0" cy="0"/>
        </a:xfrm>
      </p:grpSpPr>
      <p:pic>
        <p:nvPicPr>
          <p:cNvPr id="3" name="Picture 2" descr="A graph showing the number of network data&#10;&#10;Description automatically generated with medium confidence">
            <a:extLst>
              <a:ext uri="{FF2B5EF4-FFF2-40B4-BE49-F238E27FC236}">
                <a16:creationId xmlns:a16="http://schemas.microsoft.com/office/drawing/2014/main" id="{9F83B644-5BAF-B8FD-3F06-E55CF45BF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0"/>
            <a:ext cx="11430001" cy="6858000"/>
          </a:xfrm>
          <a:prstGeom prst="rect">
            <a:avLst/>
          </a:prstGeom>
        </p:spPr>
      </p:pic>
      <p:sp>
        <p:nvSpPr>
          <p:cNvPr id="5" name="Rectangle 4">
            <a:extLst>
              <a:ext uri="{FF2B5EF4-FFF2-40B4-BE49-F238E27FC236}">
                <a16:creationId xmlns:a16="http://schemas.microsoft.com/office/drawing/2014/main" id="{B4DE4348-347C-E9A3-397B-BD1810067094}"/>
              </a:ext>
            </a:extLst>
          </p:cNvPr>
          <p:cNvSpPr/>
          <p:nvPr/>
        </p:nvSpPr>
        <p:spPr>
          <a:xfrm>
            <a:off x="3743960" y="91440"/>
            <a:ext cx="5557520" cy="39624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244176B-B629-5A6B-9A62-711DE7F5E1C9}"/>
              </a:ext>
            </a:extLst>
          </p:cNvPr>
          <p:cNvSpPr txBox="1"/>
          <p:nvPr/>
        </p:nvSpPr>
        <p:spPr>
          <a:xfrm>
            <a:off x="3896360" y="177800"/>
            <a:ext cx="5097870"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Estimate of Satoshi’s percentage of the network</a:t>
            </a:r>
          </a:p>
        </p:txBody>
      </p:sp>
      <p:sp>
        <p:nvSpPr>
          <p:cNvPr id="7" name="Rectangle 6">
            <a:extLst>
              <a:ext uri="{FF2B5EF4-FFF2-40B4-BE49-F238E27FC236}">
                <a16:creationId xmlns:a16="http://schemas.microsoft.com/office/drawing/2014/main" id="{5A148175-1364-2F07-DEF5-716FB7E592F5}"/>
              </a:ext>
            </a:extLst>
          </p:cNvPr>
          <p:cNvSpPr/>
          <p:nvPr/>
        </p:nvSpPr>
        <p:spPr>
          <a:xfrm>
            <a:off x="187960" y="1722120"/>
            <a:ext cx="599440" cy="26365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3D2FD96-8E8E-34C6-59EF-66E59BB36F26}"/>
              </a:ext>
            </a:extLst>
          </p:cNvPr>
          <p:cNvSpPr txBox="1"/>
          <p:nvPr/>
        </p:nvSpPr>
        <p:spPr>
          <a:xfrm rot="16200000">
            <a:off x="-508000" y="2834640"/>
            <a:ext cx="2252540" cy="338554"/>
          </a:xfrm>
          <a:prstGeom prst="rect">
            <a:avLst/>
          </a:prstGeom>
          <a:noFill/>
        </p:spPr>
        <p:txBody>
          <a:bodyPr wrap="none" rtlCol="0">
            <a:spAutoFit/>
          </a:bodyPr>
          <a:lstStyle/>
          <a:p>
            <a:r>
              <a:rPr lang="en-US" sz="1600" dirty="0">
                <a:latin typeface="Roboto" panose="02000000000000000000" pitchFamily="2" charset="0"/>
                <a:ea typeface="Roboto" panose="02000000000000000000" pitchFamily="2" charset="0"/>
                <a:cs typeface="Roboto" panose="02000000000000000000" pitchFamily="2" charset="0"/>
              </a:rPr>
              <a:t>Percentage of network</a:t>
            </a:r>
          </a:p>
        </p:txBody>
      </p:sp>
    </p:spTree>
    <p:extLst>
      <p:ext uri="{BB962C8B-B14F-4D97-AF65-F5344CB8AC3E}">
        <p14:creationId xmlns:p14="http://schemas.microsoft.com/office/powerpoint/2010/main" val="1408047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387DB-9FB0-6026-CAD8-5769DAFA7595}"/>
            </a:ext>
          </a:extLst>
        </p:cNvPr>
        <p:cNvGrpSpPr/>
        <p:nvPr/>
      </p:nvGrpSpPr>
      <p:grpSpPr>
        <a:xfrm>
          <a:off x="0" y="0"/>
          <a:ext cx="0" cy="0"/>
          <a:chOff x="0" y="0"/>
          <a:chExt cx="0" cy="0"/>
        </a:xfrm>
      </p:grpSpPr>
      <p:pic>
        <p:nvPicPr>
          <p:cNvPr id="3" name="Picture 2" descr="A graph showing the amount of hashish&#10;&#10;Description automatically generated">
            <a:extLst>
              <a:ext uri="{FF2B5EF4-FFF2-40B4-BE49-F238E27FC236}">
                <a16:creationId xmlns:a16="http://schemas.microsoft.com/office/drawing/2014/main" id="{3B080B01-DBA9-A3D6-A232-DFC32D0A2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0"/>
            <a:ext cx="11430001" cy="6858000"/>
          </a:xfrm>
          <a:prstGeom prst="rect">
            <a:avLst/>
          </a:prstGeom>
        </p:spPr>
      </p:pic>
      <p:sp>
        <p:nvSpPr>
          <p:cNvPr id="4" name="Rectangle 3">
            <a:extLst>
              <a:ext uri="{FF2B5EF4-FFF2-40B4-BE49-F238E27FC236}">
                <a16:creationId xmlns:a16="http://schemas.microsoft.com/office/drawing/2014/main" id="{D79B9E95-0272-0439-53E1-CB972E65F421}"/>
              </a:ext>
            </a:extLst>
          </p:cNvPr>
          <p:cNvSpPr/>
          <p:nvPr/>
        </p:nvSpPr>
        <p:spPr>
          <a:xfrm>
            <a:off x="4683760" y="66040"/>
            <a:ext cx="5557520" cy="39624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B6ED2B2-D1B0-58D8-234E-FD44A8B00343}"/>
              </a:ext>
            </a:extLst>
          </p:cNvPr>
          <p:cNvSpPr txBox="1"/>
          <p:nvPr/>
        </p:nvSpPr>
        <p:spPr>
          <a:xfrm>
            <a:off x="4836160" y="152400"/>
            <a:ext cx="3308919"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Estimate of Satoshi’s hashrate</a:t>
            </a:r>
          </a:p>
        </p:txBody>
      </p:sp>
      <p:sp>
        <p:nvSpPr>
          <p:cNvPr id="6" name="Rectangle 5">
            <a:extLst>
              <a:ext uri="{FF2B5EF4-FFF2-40B4-BE49-F238E27FC236}">
                <a16:creationId xmlns:a16="http://schemas.microsoft.com/office/drawing/2014/main" id="{D62B2CA9-A757-EE3B-85FE-D61E7786D470}"/>
              </a:ext>
            </a:extLst>
          </p:cNvPr>
          <p:cNvSpPr/>
          <p:nvPr/>
        </p:nvSpPr>
        <p:spPr>
          <a:xfrm>
            <a:off x="119966" y="1727200"/>
            <a:ext cx="599440" cy="26365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5821BC8-60C6-A3DC-6D6A-8B4FC609DA93}"/>
              </a:ext>
            </a:extLst>
          </p:cNvPr>
          <p:cNvSpPr txBox="1"/>
          <p:nvPr/>
        </p:nvSpPr>
        <p:spPr>
          <a:xfrm rot="16200000">
            <a:off x="40362" y="2839720"/>
            <a:ext cx="1019831" cy="338554"/>
          </a:xfrm>
          <a:prstGeom prst="rect">
            <a:avLst/>
          </a:prstGeom>
          <a:noFill/>
        </p:spPr>
        <p:txBody>
          <a:bodyPr wrap="none" rtlCol="0">
            <a:spAutoFit/>
          </a:bodyPr>
          <a:lstStyle/>
          <a:p>
            <a:r>
              <a:rPr lang="en-US" sz="1600" dirty="0">
                <a:latin typeface="Roboto" panose="02000000000000000000" pitchFamily="2" charset="0"/>
                <a:ea typeface="Roboto" panose="02000000000000000000" pitchFamily="2" charset="0"/>
                <a:cs typeface="Roboto" panose="02000000000000000000" pitchFamily="2" charset="0"/>
              </a:rPr>
              <a:t>Hashrate</a:t>
            </a:r>
          </a:p>
        </p:txBody>
      </p:sp>
      <p:sp>
        <p:nvSpPr>
          <p:cNvPr id="14" name="Rectangle 13">
            <a:extLst>
              <a:ext uri="{FF2B5EF4-FFF2-40B4-BE49-F238E27FC236}">
                <a16:creationId xmlns:a16="http://schemas.microsoft.com/office/drawing/2014/main" id="{E242C1ED-CBF8-8775-FEAF-4EB39154EA79}"/>
              </a:ext>
            </a:extLst>
          </p:cNvPr>
          <p:cNvSpPr/>
          <p:nvPr/>
        </p:nvSpPr>
        <p:spPr>
          <a:xfrm>
            <a:off x="6832600" y="6071939"/>
            <a:ext cx="1737976" cy="6197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BE63C18-0F84-1015-9438-1079F5C72FFB}"/>
              </a:ext>
            </a:extLst>
          </p:cNvPr>
          <p:cNvSpPr/>
          <p:nvPr/>
        </p:nvSpPr>
        <p:spPr>
          <a:xfrm>
            <a:off x="4836161" y="6116320"/>
            <a:ext cx="1595120" cy="6197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D0CA618-7314-7EB1-E984-F6CD4667941B}"/>
              </a:ext>
            </a:extLst>
          </p:cNvPr>
          <p:cNvSpPr txBox="1"/>
          <p:nvPr/>
        </p:nvSpPr>
        <p:spPr>
          <a:xfrm>
            <a:off x="4775200" y="6243320"/>
            <a:ext cx="1737976" cy="276999"/>
          </a:xfrm>
          <a:prstGeom prst="rect">
            <a:avLst/>
          </a:prstGeom>
          <a:noFill/>
        </p:spPr>
        <p:txBody>
          <a:bodyPr wrap="non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Daily average hashrate</a:t>
            </a:r>
          </a:p>
        </p:txBody>
      </p:sp>
      <p:sp>
        <p:nvSpPr>
          <p:cNvPr id="13" name="TextBox 12">
            <a:extLst>
              <a:ext uri="{FF2B5EF4-FFF2-40B4-BE49-F238E27FC236}">
                <a16:creationId xmlns:a16="http://schemas.microsoft.com/office/drawing/2014/main" id="{869E758A-635A-34D3-86D9-B8F429DB5820}"/>
              </a:ext>
            </a:extLst>
          </p:cNvPr>
          <p:cNvSpPr txBox="1"/>
          <p:nvPr/>
        </p:nvSpPr>
        <p:spPr>
          <a:xfrm>
            <a:off x="6774209" y="6243320"/>
            <a:ext cx="1713931" cy="276999"/>
          </a:xfrm>
          <a:prstGeom prst="rect">
            <a:avLst/>
          </a:prstGeom>
          <a:noFill/>
        </p:spPr>
        <p:txBody>
          <a:bodyPr wrap="non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Linear hashrate model</a:t>
            </a:r>
          </a:p>
        </p:txBody>
      </p:sp>
    </p:spTree>
    <p:extLst>
      <p:ext uri="{BB962C8B-B14F-4D97-AF65-F5344CB8AC3E}">
        <p14:creationId xmlns:p14="http://schemas.microsoft.com/office/powerpoint/2010/main" val="29971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409E30-2111-6C13-05E0-8F0FBBBA52CC}"/>
            </a:ext>
          </a:extLst>
        </p:cNvPr>
        <p:cNvGrpSpPr/>
        <p:nvPr/>
      </p:nvGrpSpPr>
      <p:grpSpPr>
        <a:xfrm>
          <a:off x="0" y="0"/>
          <a:ext cx="0" cy="0"/>
          <a:chOff x="0" y="0"/>
          <a:chExt cx="0" cy="0"/>
        </a:xfrm>
      </p:grpSpPr>
      <p:pic>
        <p:nvPicPr>
          <p:cNvPr id="3" name="Picture 2" descr="A person in a suit&#10;&#10;Description automatically generated">
            <a:extLst>
              <a:ext uri="{FF2B5EF4-FFF2-40B4-BE49-F238E27FC236}">
                <a16:creationId xmlns:a16="http://schemas.microsoft.com/office/drawing/2014/main" id="{3C8308D9-9EE5-EAA0-CCF1-72937431AF6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130827" y="643466"/>
            <a:ext cx="7930345" cy="5571067"/>
          </a:xfrm>
          <a:prstGeom prst="rect">
            <a:avLst/>
          </a:prstGeom>
        </p:spPr>
      </p:pic>
    </p:spTree>
    <p:extLst>
      <p:ext uri="{BB962C8B-B14F-4D97-AF65-F5344CB8AC3E}">
        <p14:creationId xmlns:p14="http://schemas.microsoft.com/office/powerpoint/2010/main" val="889651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C04AB0-1E3E-6421-C8E3-76246DB898D5}"/>
            </a:ext>
          </a:extLst>
        </p:cNvPr>
        <p:cNvGrpSpPr/>
        <p:nvPr/>
      </p:nvGrpSpPr>
      <p:grpSpPr>
        <a:xfrm>
          <a:off x="0" y="0"/>
          <a:ext cx="0" cy="0"/>
          <a:chOff x="0" y="0"/>
          <a:chExt cx="0" cy="0"/>
        </a:xfrm>
      </p:grpSpPr>
      <p:pic>
        <p:nvPicPr>
          <p:cNvPr id="3" name="Picture 2" descr="A person with long red hair and beard smiling&#10;&#10;Description automatically generated">
            <a:extLst>
              <a:ext uri="{FF2B5EF4-FFF2-40B4-BE49-F238E27FC236}">
                <a16:creationId xmlns:a16="http://schemas.microsoft.com/office/drawing/2014/main" id="{ACA2D956-0486-0ED4-B1C5-E856A8CD9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234" y="643466"/>
            <a:ext cx="6573531" cy="5571067"/>
          </a:xfrm>
          <a:prstGeom prst="rect">
            <a:avLst/>
          </a:prstGeom>
        </p:spPr>
      </p:pic>
    </p:spTree>
    <p:extLst>
      <p:ext uri="{BB962C8B-B14F-4D97-AF65-F5344CB8AC3E}">
        <p14:creationId xmlns:p14="http://schemas.microsoft.com/office/powerpoint/2010/main" val="2690256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F8875A-F2D8-42A9-411B-88CD75086D31}"/>
            </a:ext>
          </a:extLst>
        </p:cNvPr>
        <p:cNvGrpSpPr/>
        <p:nvPr/>
      </p:nvGrpSpPr>
      <p:grpSpPr>
        <a:xfrm>
          <a:off x="0" y="0"/>
          <a:ext cx="0" cy="0"/>
          <a:chOff x="0" y="0"/>
          <a:chExt cx="0" cy="0"/>
        </a:xfrm>
      </p:grpSpPr>
      <p:pic>
        <p:nvPicPr>
          <p:cNvPr id="3" name="Picture 2" descr="Two boxes of pizzas on a table&#10;&#10;Description automatically generated">
            <a:extLst>
              <a:ext uri="{FF2B5EF4-FFF2-40B4-BE49-F238E27FC236}">
                <a16:creationId xmlns:a16="http://schemas.microsoft.com/office/drawing/2014/main" id="{9AEEA920-3D35-50BD-70F4-C9A2AA81C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916" y="643466"/>
            <a:ext cx="8346167" cy="5571067"/>
          </a:xfrm>
          <a:prstGeom prst="rect">
            <a:avLst/>
          </a:prstGeom>
        </p:spPr>
      </p:pic>
    </p:spTree>
    <p:extLst>
      <p:ext uri="{BB962C8B-B14F-4D97-AF65-F5344CB8AC3E}">
        <p14:creationId xmlns:p14="http://schemas.microsoft.com/office/powerpoint/2010/main" val="440734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987A-89C9-DB23-9CD1-3DA8457F5E60}"/>
            </a:ext>
          </a:extLst>
        </p:cNvPr>
        <p:cNvGrpSpPr/>
        <p:nvPr/>
      </p:nvGrpSpPr>
      <p:grpSpPr>
        <a:xfrm>
          <a:off x="0" y="0"/>
          <a:ext cx="0" cy="0"/>
          <a:chOff x="0" y="0"/>
          <a:chExt cx="0" cy="0"/>
        </a:xfrm>
      </p:grpSpPr>
      <p:pic>
        <p:nvPicPr>
          <p:cNvPr id="3" name="Picture 2" descr="A person looking out over a city&#10;&#10;Description automatically generated">
            <a:extLst>
              <a:ext uri="{FF2B5EF4-FFF2-40B4-BE49-F238E27FC236}">
                <a16:creationId xmlns:a16="http://schemas.microsoft.com/office/drawing/2014/main" id="{945D173A-2476-59E1-C1EF-08940F5C3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968" y="602606"/>
            <a:ext cx="4230064" cy="5652788"/>
          </a:xfrm>
          <a:prstGeom prst="rect">
            <a:avLst/>
          </a:prstGeom>
        </p:spPr>
      </p:pic>
    </p:spTree>
    <p:extLst>
      <p:ext uri="{BB962C8B-B14F-4D97-AF65-F5344CB8AC3E}">
        <p14:creationId xmlns:p14="http://schemas.microsoft.com/office/powerpoint/2010/main" val="3472542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2AED0-C61B-5D21-E7F4-4629B9A5CD19}"/>
            </a:ext>
          </a:extLst>
        </p:cNvPr>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0027E2F8-4BE3-6ABF-A372-2B46195D9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8124" y="2622366"/>
            <a:ext cx="5055752" cy="1613268"/>
          </a:xfrm>
          <a:prstGeom prst="rect">
            <a:avLst/>
          </a:prstGeom>
        </p:spPr>
      </p:pic>
    </p:spTree>
    <p:extLst>
      <p:ext uri="{BB962C8B-B14F-4D97-AF65-F5344CB8AC3E}">
        <p14:creationId xmlns:p14="http://schemas.microsoft.com/office/powerpoint/2010/main" val="3036664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5FAEF44-9EF1-8876-3ECA-ADA15F403091}"/>
            </a:ext>
          </a:extLst>
        </p:cNvPr>
        <p:cNvGrpSpPr/>
        <p:nvPr/>
      </p:nvGrpSpPr>
      <p:grpSpPr>
        <a:xfrm>
          <a:off x="0" y="0"/>
          <a:ext cx="0" cy="0"/>
          <a:chOff x="0" y="0"/>
          <a:chExt cx="0" cy="0"/>
        </a:xfrm>
      </p:grpSpPr>
      <p:pic>
        <p:nvPicPr>
          <p:cNvPr id="3" name="Picture 2" descr="A person in a white shirt&#10;&#10;Description automatically generated">
            <a:extLst>
              <a:ext uri="{FF2B5EF4-FFF2-40B4-BE49-F238E27FC236}">
                <a16:creationId xmlns:a16="http://schemas.microsoft.com/office/drawing/2014/main" id="{F69E0AB3-D089-A6BE-E80B-AAE50C6EF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7070" y="643466"/>
            <a:ext cx="6877860" cy="5571067"/>
          </a:xfrm>
          <a:prstGeom prst="rect">
            <a:avLst/>
          </a:prstGeom>
        </p:spPr>
      </p:pic>
    </p:spTree>
    <p:extLst>
      <p:ext uri="{BB962C8B-B14F-4D97-AF65-F5344CB8AC3E}">
        <p14:creationId xmlns:p14="http://schemas.microsoft.com/office/powerpoint/2010/main" val="1272566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29E407-97C6-E582-D98B-F0EB3AD3B9F6}"/>
            </a:ext>
          </a:extLst>
        </p:cNvPr>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D701E4FF-060E-01C3-2727-A2AF6288C5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629664"/>
            <a:ext cx="10905066" cy="3598671"/>
          </a:xfrm>
          <a:prstGeom prst="rect">
            <a:avLst/>
          </a:prstGeom>
        </p:spPr>
      </p:pic>
      <p:sp>
        <p:nvSpPr>
          <p:cNvPr id="5" name="Rectangle 4">
            <a:extLst>
              <a:ext uri="{FF2B5EF4-FFF2-40B4-BE49-F238E27FC236}">
                <a16:creationId xmlns:a16="http://schemas.microsoft.com/office/drawing/2014/main" id="{C606A280-C239-BC09-DFFC-5DAA67B20F9C}"/>
              </a:ext>
            </a:extLst>
          </p:cNvPr>
          <p:cNvSpPr/>
          <p:nvPr/>
        </p:nvSpPr>
        <p:spPr>
          <a:xfrm>
            <a:off x="3342640" y="2641600"/>
            <a:ext cx="1849120" cy="284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32574F3-9524-D802-2721-E895215FE217}"/>
              </a:ext>
            </a:extLst>
          </p:cNvPr>
          <p:cNvSpPr txBox="1"/>
          <p:nvPr/>
        </p:nvSpPr>
        <p:spPr>
          <a:xfrm>
            <a:off x="3408680" y="2585720"/>
            <a:ext cx="1853392"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What is Mt Gox?</a:t>
            </a:r>
          </a:p>
        </p:txBody>
      </p:sp>
      <p:sp>
        <p:nvSpPr>
          <p:cNvPr id="7" name="Rectangle 6">
            <a:extLst>
              <a:ext uri="{FF2B5EF4-FFF2-40B4-BE49-F238E27FC236}">
                <a16:creationId xmlns:a16="http://schemas.microsoft.com/office/drawing/2014/main" id="{B9B2DDBC-02F0-C1A4-F63C-132C4E391E82}"/>
              </a:ext>
            </a:extLst>
          </p:cNvPr>
          <p:cNvSpPr/>
          <p:nvPr/>
        </p:nvSpPr>
        <p:spPr>
          <a:xfrm>
            <a:off x="878840" y="2275840"/>
            <a:ext cx="10480040" cy="162560"/>
          </a:xfrm>
          <a:prstGeom prst="rect">
            <a:avLst/>
          </a:prstGeom>
          <a:solidFill>
            <a:srgbClr val="EFD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6" name="TextBox 5">
            <a:extLst>
              <a:ext uri="{FF2B5EF4-FFF2-40B4-BE49-F238E27FC236}">
                <a16:creationId xmlns:a16="http://schemas.microsoft.com/office/drawing/2014/main" id="{75D1A5B7-2C74-6C45-E83F-FDDA95955B4F}"/>
              </a:ext>
            </a:extLst>
          </p:cNvPr>
          <p:cNvSpPr txBox="1"/>
          <p:nvPr/>
        </p:nvSpPr>
        <p:spPr>
          <a:xfrm>
            <a:off x="3454400" y="2221245"/>
            <a:ext cx="5641288" cy="261610"/>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cs typeface="Roboto" panose="02000000000000000000" pitchFamily="2" charset="0"/>
              </a:rPr>
              <a:t>Buy and Sell Bitcoins. Fully automated, always available, 24 hours a day. Safe and Easy.</a:t>
            </a:r>
          </a:p>
        </p:txBody>
      </p:sp>
      <p:sp>
        <p:nvSpPr>
          <p:cNvPr id="9" name="Rectangle 8">
            <a:extLst>
              <a:ext uri="{FF2B5EF4-FFF2-40B4-BE49-F238E27FC236}">
                <a16:creationId xmlns:a16="http://schemas.microsoft.com/office/drawing/2014/main" id="{B901F567-2790-00E7-F27B-4F74CC2BF5D2}"/>
              </a:ext>
            </a:extLst>
          </p:cNvPr>
          <p:cNvSpPr/>
          <p:nvPr/>
        </p:nvSpPr>
        <p:spPr>
          <a:xfrm>
            <a:off x="3103880" y="3188609"/>
            <a:ext cx="7584440" cy="43088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0BF941A-A08E-971D-6C03-1597BB6FE41C}"/>
              </a:ext>
            </a:extLst>
          </p:cNvPr>
          <p:cNvSpPr txBox="1"/>
          <p:nvPr/>
        </p:nvSpPr>
        <p:spPr>
          <a:xfrm>
            <a:off x="3103880" y="3188609"/>
            <a:ext cx="7884160" cy="430887"/>
          </a:xfrm>
          <a:prstGeom prst="rect">
            <a:avLst/>
          </a:prstGeom>
          <a:noFill/>
        </p:spPr>
        <p:txBody>
          <a:bodyPr wrap="square" rtlCol="0">
            <a:spAutoFit/>
          </a:bodyPr>
          <a:lstStyle/>
          <a:p>
            <a:r>
              <a:rPr lang="en-US" sz="1100" dirty="0">
                <a:latin typeface="Roboto" panose="02000000000000000000" pitchFamily="2" charset="0"/>
                <a:ea typeface="Roboto" panose="02000000000000000000" pitchFamily="2" charset="0"/>
                <a:cs typeface="Roboto" panose="02000000000000000000" pitchFamily="2" charset="0"/>
              </a:rPr>
              <a:t>Mt Gox is an exchange. It allows you to trade US Dollars (USD) for Bitcoins (BTC) or Bitcoins for US Dollars with other Mt Gox users. You set the price you want to buy or sell your BTC for.</a:t>
            </a:r>
          </a:p>
        </p:txBody>
      </p:sp>
      <p:sp>
        <p:nvSpPr>
          <p:cNvPr id="27" name="Rectangle 26">
            <a:extLst>
              <a:ext uri="{FF2B5EF4-FFF2-40B4-BE49-F238E27FC236}">
                <a16:creationId xmlns:a16="http://schemas.microsoft.com/office/drawing/2014/main" id="{9A1A93F1-1781-1AAB-6511-B4E8DF564B57}"/>
              </a:ext>
            </a:extLst>
          </p:cNvPr>
          <p:cNvSpPr/>
          <p:nvPr/>
        </p:nvSpPr>
        <p:spPr>
          <a:xfrm>
            <a:off x="3359221" y="4079702"/>
            <a:ext cx="1980029" cy="1071337"/>
          </a:xfrm>
          <a:prstGeom prst="rect">
            <a:avLst/>
          </a:prstGeom>
          <a:solidFill>
            <a:srgbClr val="CBC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96E0F70-20BE-5B7D-6B03-7313F75628E3}"/>
              </a:ext>
            </a:extLst>
          </p:cNvPr>
          <p:cNvSpPr/>
          <p:nvPr/>
        </p:nvSpPr>
        <p:spPr>
          <a:xfrm>
            <a:off x="3520440" y="1629664"/>
            <a:ext cx="1818810" cy="5373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F980272-50ED-A814-D586-83919EABC4AF}"/>
              </a:ext>
            </a:extLst>
          </p:cNvPr>
          <p:cNvSpPr/>
          <p:nvPr/>
        </p:nvSpPr>
        <p:spPr>
          <a:xfrm>
            <a:off x="3374018" y="3759120"/>
            <a:ext cx="2027272" cy="187964"/>
          </a:xfrm>
          <a:prstGeom prst="rect">
            <a:avLst/>
          </a:prstGeom>
          <a:solidFill>
            <a:srgbClr val="CBC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66C3F2B-1510-410B-48BE-94F866F2EC64}"/>
              </a:ext>
            </a:extLst>
          </p:cNvPr>
          <p:cNvSpPr txBox="1"/>
          <p:nvPr/>
        </p:nvSpPr>
        <p:spPr>
          <a:xfrm>
            <a:off x="3455166" y="1783475"/>
            <a:ext cx="1760418" cy="338554"/>
          </a:xfrm>
          <a:prstGeom prst="rect">
            <a:avLst/>
          </a:prstGeom>
          <a:noFill/>
        </p:spPr>
        <p:txBody>
          <a:bodyPr wrap="none" rtlCol="0">
            <a:spAutoFit/>
          </a:bodyPr>
          <a:lstStyle/>
          <a:p>
            <a:r>
              <a:rPr lang="en-US" sz="1600" dirty="0">
                <a:solidFill>
                  <a:srgbClr val="4765C6"/>
                </a:solidFill>
                <a:latin typeface="Roboto" panose="02000000000000000000" pitchFamily="2" charset="0"/>
                <a:ea typeface="Roboto" panose="02000000000000000000" pitchFamily="2" charset="0"/>
                <a:cs typeface="Roboto" panose="02000000000000000000" pitchFamily="2" charset="0"/>
              </a:rPr>
              <a:t>Bitcoin</a:t>
            </a:r>
            <a:r>
              <a:rPr lang="en-US" sz="1600" dirty="0">
                <a:latin typeface="Roboto" panose="02000000000000000000" pitchFamily="2" charset="0"/>
                <a:ea typeface="Roboto" panose="02000000000000000000" pitchFamily="2" charset="0"/>
                <a:cs typeface="Roboto" panose="02000000000000000000" pitchFamily="2" charset="0"/>
              </a:rPr>
              <a:t> </a:t>
            </a:r>
            <a:r>
              <a:rPr lang="en-US" sz="1600" dirty="0">
                <a:solidFill>
                  <a:srgbClr val="6C6A65"/>
                </a:solidFill>
                <a:latin typeface="Roboto" panose="02000000000000000000" pitchFamily="2" charset="0"/>
                <a:ea typeface="Roboto" panose="02000000000000000000" pitchFamily="2" charset="0"/>
                <a:cs typeface="Roboto" panose="02000000000000000000" pitchFamily="2" charset="0"/>
              </a:rPr>
              <a:t>Exchange</a:t>
            </a:r>
          </a:p>
        </p:txBody>
      </p:sp>
      <p:sp>
        <p:nvSpPr>
          <p:cNvPr id="11" name="TextBox 10">
            <a:extLst>
              <a:ext uri="{FF2B5EF4-FFF2-40B4-BE49-F238E27FC236}">
                <a16:creationId xmlns:a16="http://schemas.microsoft.com/office/drawing/2014/main" id="{6632C144-B304-221C-B250-0A666F49B79C}"/>
              </a:ext>
            </a:extLst>
          </p:cNvPr>
          <p:cNvSpPr txBox="1"/>
          <p:nvPr/>
        </p:nvSpPr>
        <p:spPr>
          <a:xfrm>
            <a:off x="3454400" y="3680322"/>
            <a:ext cx="1840440" cy="338554"/>
          </a:xfrm>
          <a:prstGeom prst="rect">
            <a:avLst/>
          </a:prstGeom>
          <a:noFill/>
        </p:spPr>
        <p:txBody>
          <a:bodyPr wrap="none" rtlCol="0">
            <a:spAutoFit/>
          </a:bodyPr>
          <a:lstStyle/>
          <a:p>
            <a:r>
              <a:rPr lang="en-US" sz="1600" dirty="0">
                <a:solidFill>
                  <a:srgbClr val="4765C6"/>
                </a:solidFill>
              </a:rPr>
              <a:t>What are Bitcoins?</a:t>
            </a:r>
          </a:p>
        </p:txBody>
      </p:sp>
      <p:sp>
        <p:nvSpPr>
          <p:cNvPr id="12" name="TextBox 11">
            <a:extLst>
              <a:ext uri="{FF2B5EF4-FFF2-40B4-BE49-F238E27FC236}">
                <a16:creationId xmlns:a16="http://schemas.microsoft.com/office/drawing/2014/main" id="{555FE156-5524-F2A3-51B9-25F0926FF650}"/>
              </a:ext>
            </a:extLst>
          </p:cNvPr>
          <p:cNvSpPr txBox="1"/>
          <p:nvPr/>
        </p:nvSpPr>
        <p:spPr>
          <a:xfrm>
            <a:off x="3306039" y="4109806"/>
            <a:ext cx="1922321" cy="430887"/>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cs typeface="Roboto" panose="02000000000000000000" pitchFamily="2" charset="0"/>
              </a:rPr>
              <a:t>Bitcoins are a decentralized</a:t>
            </a:r>
            <a:br>
              <a:rPr lang="en-US" sz="1100" dirty="0">
                <a:latin typeface="Roboto" panose="02000000000000000000" pitchFamily="2" charset="0"/>
                <a:ea typeface="Roboto" panose="02000000000000000000" pitchFamily="2" charset="0"/>
                <a:cs typeface="Roboto" panose="02000000000000000000" pitchFamily="2" charset="0"/>
              </a:rPr>
            </a:br>
            <a:r>
              <a:rPr lang="en-US" sz="1100" dirty="0">
                <a:latin typeface="Roboto" panose="02000000000000000000" pitchFamily="2" charset="0"/>
                <a:ea typeface="Roboto" panose="02000000000000000000" pitchFamily="2" charset="0"/>
                <a:cs typeface="Roboto" panose="02000000000000000000" pitchFamily="2" charset="0"/>
              </a:rPr>
              <a:t>internet commodity.</a:t>
            </a:r>
          </a:p>
        </p:txBody>
      </p:sp>
      <p:sp>
        <p:nvSpPr>
          <p:cNvPr id="13" name="TextBox 12">
            <a:extLst>
              <a:ext uri="{FF2B5EF4-FFF2-40B4-BE49-F238E27FC236}">
                <a16:creationId xmlns:a16="http://schemas.microsoft.com/office/drawing/2014/main" id="{DA37B3B1-4EE9-F527-8BA0-321EF6AF5568}"/>
              </a:ext>
            </a:extLst>
          </p:cNvPr>
          <p:cNvSpPr txBox="1"/>
          <p:nvPr/>
        </p:nvSpPr>
        <p:spPr>
          <a:xfrm>
            <a:off x="3305286" y="4680352"/>
            <a:ext cx="2060179" cy="261610"/>
          </a:xfrm>
          <a:prstGeom prst="rect">
            <a:avLst/>
          </a:prstGeom>
          <a:noFill/>
        </p:spPr>
        <p:txBody>
          <a:bodyPr wrap="none" rtlCol="0">
            <a:spAutoFit/>
          </a:bodyPr>
          <a:lstStyle/>
          <a:p>
            <a:r>
              <a:rPr lang="en-US" sz="1100" dirty="0">
                <a:solidFill>
                  <a:srgbClr val="4765C6"/>
                </a:solidFill>
              </a:rPr>
              <a:t>Learn more about Bitcoin here.</a:t>
            </a:r>
          </a:p>
        </p:txBody>
      </p:sp>
      <p:sp>
        <p:nvSpPr>
          <p:cNvPr id="25" name="Rectangle 24">
            <a:extLst>
              <a:ext uri="{FF2B5EF4-FFF2-40B4-BE49-F238E27FC236}">
                <a16:creationId xmlns:a16="http://schemas.microsoft.com/office/drawing/2014/main" id="{F1227ECF-0AAA-A342-76CE-0A5561B26122}"/>
              </a:ext>
            </a:extLst>
          </p:cNvPr>
          <p:cNvSpPr/>
          <p:nvPr/>
        </p:nvSpPr>
        <p:spPr>
          <a:xfrm>
            <a:off x="5852503" y="4079702"/>
            <a:ext cx="1980029" cy="1071337"/>
          </a:xfrm>
          <a:prstGeom prst="rect">
            <a:avLst/>
          </a:prstGeom>
          <a:solidFill>
            <a:srgbClr val="CBC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AE030D4-0B08-23AD-70A7-2F9747A3B2DB}"/>
              </a:ext>
            </a:extLst>
          </p:cNvPr>
          <p:cNvSpPr/>
          <p:nvPr/>
        </p:nvSpPr>
        <p:spPr>
          <a:xfrm>
            <a:off x="5867300" y="3759120"/>
            <a:ext cx="2027272" cy="187964"/>
          </a:xfrm>
          <a:prstGeom prst="rect">
            <a:avLst/>
          </a:prstGeom>
          <a:solidFill>
            <a:srgbClr val="CBC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1DE84E-38A4-BFA4-6FEE-8BCE8D4BD208}"/>
              </a:ext>
            </a:extLst>
          </p:cNvPr>
          <p:cNvSpPr txBox="1"/>
          <p:nvPr/>
        </p:nvSpPr>
        <p:spPr>
          <a:xfrm>
            <a:off x="6256053" y="3673746"/>
            <a:ext cx="1280094" cy="338554"/>
          </a:xfrm>
          <a:prstGeom prst="rect">
            <a:avLst/>
          </a:prstGeom>
          <a:noFill/>
        </p:spPr>
        <p:txBody>
          <a:bodyPr wrap="none" rtlCol="0">
            <a:spAutoFit/>
          </a:bodyPr>
          <a:lstStyle/>
          <a:p>
            <a:r>
              <a:rPr lang="en-US" sz="1600" dirty="0">
                <a:solidFill>
                  <a:srgbClr val="4765C6"/>
                </a:solidFill>
              </a:rPr>
              <a:t>Buy Bitcoins</a:t>
            </a:r>
          </a:p>
        </p:txBody>
      </p:sp>
      <p:sp>
        <p:nvSpPr>
          <p:cNvPr id="15" name="TextBox 14">
            <a:extLst>
              <a:ext uri="{FF2B5EF4-FFF2-40B4-BE49-F238E27FC236}">
                <a16:creationId xmlns:a16="http://schemas.microsoft.com/office/drawing/2014/main" id="{B4F8FAED-E62A-28F8-B378-74BFFD4DD0A5}"/>
              </a:ext>
            </a:extLst>
          </p:cNvPr>
          <p:cNvSpPr txBox="1"/>
          <p:nvPr/>
        </p:nvSpPr>
        <p:spPr>
          <a:xfrm>
            <a:off x="5837610" y="4069623"/>
            <a:ext cx="2134641" cy="600164"/>
          </a:xfrm>
          <a:prstGeom prst="rect">
            <a:avLst/>
          </a:prstGeom>
          <a:noFill/>
        </p:spPr>
        <p:txBody>
          <a:bodyPr wrap="square" rtlCol="0">
            <a:spAutoFit/>
          </a:bodyPr>
          <a:lstStyle/>
          <a:p>
            <a:r>
              <a:rPr lang="en-US" sz="1100" dirty="0">
                <a:latin typeface="Roboto" panose="02000000000000000000" pitchFamily="2" charset="0"/>
                <a:ea typeface="Roboto" panose="02000000000000000000" pitchFamily="2" charset="0"/>
                <a:cs typeface="Roboto" panose="02000000000000000000" pitchFamily="2" charset="0"/>
              </a:rPr>
              <a:t>Buy Bitcoins at market rates with your credit card or many other payment methods</a:t>
            </a:r>
          </a:p>
        </p:txBody>
      </p:sp>
      <p:sp>
        <p:nvSpPr>
          <p:cNvPr id="16" name="TextBox 15">
            <a:extLst>
              <a:ext uri="{FF2B5EF4-FFF2-40B4-BE49-F238E27FC236}">
                <a16:creationId xmlns:a16="http://schemas.microsoft.com/office/drawing/2014/main" id="{E7EFF987-6C33-168D-6658-03B4061F8D0B}"/>
              </a:ext>
            </a:extLst>
          </p:cNvPr>
          <p:cNvSpPr txBox="1"/>
          <p:nvPr/>
        </p:nvSpPr>
        <p:spPr>
          <a:xfrm>
            <a:off x="5837610" y="4811157"/>
            <a:ext cx="931665" cy="261610"/>
          </a:xfrm>
          <a:prstGeom prst="rect">
            <a:avLst/>
          </a:prstGeom>
          <a:noFill/>
        </p:spPr>
        <p:txBody>
          <a:bodyPr wrap="none" rtlCol="0">
            <a:spAutoFit/>
          </a:bodyPr>
          <a:lstStyle/>
          <a:p>
            <a:r>
              <a:rPr lang="en-US" sz="1100" dirty="0">
                <a:solidFill>
                  <a:srgbClr val="4765C6"/>
                </a:solidFill>
              </a:rPr>
              <a:t>Buy bitcoins</a:t>
            </a:r>
          </a:p>
        </p:txBody>
      </p:sp>
      <p:sp>
        <p:nvSpPr>
          <p:cNvPr id="20" name="Rectangle 19">
            <a:extLst>
              <a:ext uri="{FF2B5EF4-FFF2-40B4-BE49-F238E27FC236}">
                <a16:creationId xmlns:a16="http://schemas.microsoft.com/office/drawing/2014/main" id="{98137668-4A38-DE88-7392-E2E00B792412}"/>
              </a:ext>
            </a:extLst>
          </p:cNvPr>
          <p:cNvSpPr/>
          <p:nvPr/>
        </p:nvSpPr>
        <p:spPr>
          <a:xfrm>
            <a:off x="8408571" y="4069623"/>
            <a:ext cx="1980029" cy="1071337"/>
          </a:xfrm>
          <a:prstGeom prst="rect">
            <a:avLst/>
          </a:prstGeom>
          <a:solidFill>
            <a:srgbClr val="CBC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6E11CFB-55DA-F74C-C020-3A741D27AEFD}"/>
              </a:ext>
            </a:extLst>
          </p:cNvPr>
          <p:cNvSpPr/>
          <p:nvPr/>
        </p:nvSpPr>
        <p:spPr>
          <a:xfrm>
            <a:off x="8423368" y="3749041"/>
            <a:ext cx="2027272" cy="187964"/>
          </a:xfrm>
          <a:prstGeom prst="rect">
            <a:avLst/>
          </a:prstGeom>
          <a:solidFill>
            <a:srgbClr val="CBC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FC18192-22F7-6997-8563-25B0C46A24BD}"/>
              </a:ext>
            </a:extLst>
          </p:cNvPr>
          <p:cNvSpPr txBox="1"/>
          <p:nvPr/>
        </p:nvSpPr>
        <p:spPr>
          <a:xfrm>
            <a:off x="8798560" y="3667314"/>
            <a:ext cx="1276888" cy="338554"/>
          </a:xfrm>
          <a:prstGeom prst="rect">
            <a:avLst/>
          </a:prstGeom>
          <a:noFill/>
        </p:spPr>
        <p:txBody>
          <a:bodyPr wrap="none" rtlCol="0">
            <a:spAutoFit/>
          </a:bodyPr>
          <a:lstStyle/>
          <a:p>
            <a:r>
              <a:rPr lang="en-US" sz="1600" dirty="0">
                <a:solidFill>
                  <a:srgbClr val="4765C6"/>
                </a:solidFill>
              </a:rPr>
              <a:t>Sell Bitcoins</a:t>
            </a:r>
          </a:p>
        </p:txBody>
      </p:sp>
      <p:sp>
        <p:nvSpPr>
          <p:cNvPr id="18" name="TextBox 17">
            <a:extLst>
              <a:ext uri="{FF2B5EF4-FFF2-40B4-BE49-F238E27FC236}">
                <a16:creationId xmlns:a16="http://schemas.microsoft.com/office/drawing/2014/main" id="{DA5F509B-F903-3BD7-CA9F-DBEBBE2B7DE3}"/>
              </a:ext>
            </a:extLst>
          </p:cNvPr>
          <p:cNvSpPr txBox="1"/>
          <p:nvPr/>
        </p:nvSpPr>
        <p:spPr>
          <a:xfrm>
            <a:off x="8350479" y="4069623"/>
            <a:ext cx="1980029" cy="261610"/>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cs typeface="Roboto" panose="02000000000000000000" pitchFamily="2" charset="0"/>
              </a:rPr>
              <a:t>Sell Bitcoins at market rates.</a:t>
            </a:r>
          </a:p>
        </p:txBody>
      </p:sp>
      <p:sp>
        <p:nvSpPr>
          <p:cNvPr id="19" name="TextBox 18">
            <a:extLst>
              <a:ext uri="{FF2B5EF4-FFF2-40B4-BE49-F238E27FC236}">
                <a16:creationId xmlns:a16="http://schemas.microsoft.com/office/drawing/2014/main" id="{465E739D-05AC-B40E-113A-2B1563ED7940}"/>
              </a:ext>
            </a:extLst>
          </p:cNvPr>
          <p:cNvSpPr txBox="1"/>
          <p:nvPr/>
        </p:nvSpPr>
        <p:spPr>
          <a:xfrm>
            <a:off x="8353276" y="4408177"/>
            <a:ext cx="938077" cy="261610"/>
          </a:xfrm>
          <a:prstGeom prst="rect">
            <a:avLst/>
          </a:prstGeom>
          <a:noFill/>
        </p:spPr>
        <p:txBody>
          <a:bodyPr wrap="none" rtlCol="0">
            <a:spAutoFit/>
          </a:bodyPr>
          <a:lstStyle/>
          <a:p>
            <a:r>
              <a:rPr lang="en-US" sz="1100" dirty="0">
                <a:solidFill>
                  <a:srgbClr val="4765C6"/>
                </a:solidFill>
              </a:rPr>
              <a:t>Sell Bitcoins</a:t>
            </a:r>
          </a:p>
        </p:txBody>
      </p:sp>
      <p:sp>
        <p:nvSpPr>
          <p:cNvPr id="32" name="Rectangle 31">
            <a:extLst>
              <a:ext uri="{FF2B5EF4-FFF2-40B4-BE49-F238E27FC236}">
                <a16:creationId xmlns:a16="http://schemas.microsoft.com/office/drawing/2014/main" id="{F69AC973-CB6E-E8A2-F0BA-9CEA24A5E656}"/>
              </a:ext>
            </a:extLst>
          </p:cNvPr>
          <p:cNvSpPr/>
          <p:nvPr/>
        </p:nvSpPr>
        <p:spPr>
          <a:xfrm>
            <a:off x="10038080" y="1701800"/>
            <a:ext cx="782320" cy="3556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37079C4-15BC-B6B8-554E-F905910907F1}"/>
              </a:ext>
            </a:extLst>
          </p:cNvPr>
          <p:cNvSpPr/>
          <p:nvPr/>
        </p:nvSpPr>
        <p:spPr>
          <a:xfrm>
            <a:off x="10020784" y="1736231"/>
            <a:ext cx="782320" cy="3556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AB03125-C704-9AF4-4B3E-86880F519305}"/>
              </a:ext>
            </a:extLst>
          </p:cNvPr>
          <p:cNvSpPr txBox="1"/>
          <p:nvPr/>
        </p:nvSpPr>
        <p:spPr>
          <a:xfrm>
            <a:off x="10180119" y="1773777"/>
            <a:ext cx="708848" cy="276999"/>
          </a:xfrm>
          <a:prstGeom prst="rect">
            <a:avLst/>
          </a:prstGeom>
          <a:noFill/>
        </p:spPr>
        <p:txBody>
          <a:bodyPr wrap="none" rtlCol="0">
            <a:spAutoFit/>
          </a:bodyPr>
          <a:lstStyle/>
          <a:p>
            <a:r>
              <a:rPr lang="en-US" sz="1200" dirty="0">
                <a:solidFill>
                  <a:srgbClr val="4765C6"/>
                </a:solidFill>
                <a:latin typeface="Roboto" panose="02000000000000000000" pitchFamily="2" charset="0"/>
                <a:ea typeface="Roboto" panose="02000000000000000000" pitchFamily="2" charset="0"/>
                <a:cs typeface="Roboto" panose="02000000000000000000" pitchFamily="2" charset="0"/>
              </a:rPr>
              <a:t>Sign Up</a:t>
            </a:r>
          </a:p>
        </p:txBody>
      </p:sp>
      <p:sp>
        <p:nvSpPr>
          <p:cNvPr id="34" name="Rectangle 33">
            <a:extLst>
              <a:ext uri="{FF2B5EF4-FFF2-40B4-BE49-F238E27FC236}">
                <a16:creationId xmlns:a16="http://schemas.microsoft.com/office/drawing/2014/main" id="{5812A100-B877-0249-6B9D-A016E149AA3B}"/>
              </a:ext>
            </a:extLst>
          </p:cNvPr>
          <p:cNvSpPr/>
          <p:nvPr/>
        </p:nvSpPr>
        <p:spPr>
          <a:xfrm>
            <a:off x="11031006" y="1741142"/>
            <a:ext cx="782320" cy="3556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552EA48-26C8-B1F2-65F9-55F2681849E5}"/>
              </a:ext>
            </a:extLst>
          </p:cNvPr>
          <p:cNvSpPr txBox="1"/>
          <p:nvPr/>
        </p:nvSpPr>
        <p:spPr>
          <a:xfrm>
            <a:off x="11049229" y="1780486"/>
            <a:ext cx="564578" cy="276999"/>
          </a:xfrm>
          <a:prstGeom prst="rect">
            <a:avLst/>
          </a:prstGeom>
          <a:noFill/>
        </p:spPr>
        <p:txBody>
          <a:bodyPr wrap="none" rtlCol="0">
            <a:spAutoFit/>
          </a:bodyPr>
          <a:lstStyle/>
          <a:p>
            <a:r>
              <a:rPr lang="en-US" sz="1200" dirty="0">
                <a:solidFill>
                  <a:srgbClr val="4765C6"/>
                </a:solidFill>
                <a:latin typeface="Roboto" panose="02000000000000000000" pitchFamily="2" charset="0"/>
                <a:ea typeface="Roboto" panose="02000000000000000000" pitchFamily="2" charset="0"/>
                <a:cs typeface="Roboto" panose="02000000000000000000" pitchFamily="2" charset="0"/>
              </a:rPr>
              <a:t>Login</a:t>
            </a:r>
          </a:p>
        </p:txBody>
      </p:sp>
    </p:spTree>
    <p:extLst>
      <p:ext uri="{BB962C8B-B14F-4D97-AF65-F5344CB8AC3E}">
        <p14:creationId xmlns:p14="http://schemas.microsoft.com/office/powerpoint/2010/main" val="817725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975D3B-A001-10A3-09D9-34D0124ACDFB}"/>
            </a:ext>
          </a:extLst>
        </p:cNvPr>
        <p:cNvGrpSpPr/>
        <p:nvPr/>
      </p:nvGrpSpPr>
      <p:grpSpPr>
        <a:xfrm>
          <a:off x="0" y="0"/>
          <a:ext cx="0" cy="0"/>
          <a:chOff x="0" y="0"/>
          <a:chExt cx="0" cy="0"/>
        </a:xfrm>
      </p:grpSpPr>
      <p:pic>
        <p:nvPicPr>
          <p:cNvPr id="3" name="Picture 2" descr="A person sitting in front of a book shelf&#10;&#10;Description automatically generated">
            <a:extLst>
              <a:ext uri="{FF2B5EF4-FFF2-40B4-BE49-F238E27FC236}">
                <a16:creationId xmlns:a16="http://schemas.microsoft.com/office/drawing/2014/main" id="{B57D91E4-34C3-DD32-B99C-BC6C9EEE5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955" y="643466"/>
            <a:ext cx="7428090" cy="5571067"/>
          </a:xfrm>
          <a:prstGeom prst="rect">
            <a:avLst/>
          </a:prstGeom>
        </p:spPr>
      </p:pic>
    </p:spTree>
    <p:extLst>
      <p:ext uri="{BB962C8B-B14F-4D97-AF65-F5344CB8AC3E}">
        <p14:creationId xmlns:p14="http://schemas.microsoft.com/office/powerpoint/2010/main" val="4029482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4902CD-AC48-BB0D-259A-FDD3E051EC38}"/>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E21A4B3-6F48-87B8-6B48-3380E341F5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956815"/>
            <a:ext cx="10905066" cy="2944368"/>
          </a:xfrm>
          <a:prstGeom prst="rect">
            <a:avLst/>
          </a:prstGeom>
        </p:spPr>
      </p:pic>
      <p:sp>
        <p:nvSpPr>
          <p:cNvPr id="9" name="Rectangle 8">
            <a:extLst>
              <a:ext uri="{FF2B5EF4-FFF2-40B4-BE49-F238E27FC236}">
                <a16:creationId xmlns:a16="http://schemas.microsoft.com/office/drawing/2014/main" id="{1433D8FB-FCF1-0AA1-582F-AB82D9063804}"/>
              </a:ext>
            </a:extLst>
          </p:cNvPr>
          <p:cNvSpPr/>
          <p:nvPr/>
        </p:nvSpPr>
        <p:spPr>
          <a:xfrm>
            <a:off x="2282612" y="2489200"/>
            <a:ext cx="9088120" cy="439434"/>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12940F-F323-9378-53A1-A7FC59A6C934}"/>
              </a:ext>
            </a:extLst>
          </p:cNvPr>
          <p:cNvSpPr txBox="1"/>
          <p:nvPr/>
        </p:nvSpPr>
        <p:spPr>
          <a:xfrm>
            <a:off x="2426547" y="2489200"/>
            <a:ext cx="2084225" cy="307777"/>
          </a:xfrm>
          <a:prstGeom prst="rect">
            <a:avLst/>
          </a:prstGeom>
          <a:noFill/>
        </p:spPr>
        <p:txBody>
          <a:bodyPr wrap="non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It can be phased in, like:</a:t>
            </a:r>
          </a:p>
        </p:txBody>
      </p:sp>
      <p:sp>
        <p:nvSpPr>
          <p:cNvPr id="8" name="Rectangle 7">
            <a:extLst>
              <a:ext uri="{FF2B5EF4-FFF2-40B4-BE49-F238E27FC236}">
                <a16:creationId xmlns:a16="http://schemas.microsoft.com/office/drawing/2014/main" id="{3F32D096-3958-EEFC-6FC8-D9B184AE2FFE}"/>
              </a:ext>
            </a:extLst>
          </p:cNvPr>
          <p:cNvSpPr/>
          <p:nvPr/>
        </p:nvSpPr>
        <p:spPr>
          <a:xfrm>
            <a:off x="2296160" y="3495040"/>
            <a:ext cx="9088120" cy="1336040"/>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9308B1F-AB65-9C85-6C6F-9876E4A2FD36}"/>
              </a:ext>
            </a:extLst>
          </p:cNvPr>
          <p:cNvSpPr txBox="1"/>
          <p:nvPr/>
        </p:nvSpPr>
        <p:spPr>
          <a:xfrm>
            <a:off x="2426547" y="3618247"/>
            <a:ext cx="8800253" cy="523220"/>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It can start being in versions way ahead, so by the time it reaches that block number and goes into effect, the older versions that don’t have it are already obsolete</a:t>
            </a:r>
          </a:p>
        </p:txBody>
      </p:sp>
      <p:sp>
        <p:nvSpPr>
          <p:cNvPr id="7" name="TextBox 6">
            <a:extLst>
              <a:ext uri="{FF2B5EF4-FFF2-40B4-BE49-F238E27FC236}">
                <a16:creationId xmlns:a16="http://schemas.microsoft.com/office/drawing/2014/main" id="{523B92A9-F504-5B24-F3D4-A9DA700CAC29}"/>
              </a:ext>
            </a:extLst>
          </p:cNvPr>
          <p:cNvSpPr txBox="1"/>
          <p:nvPr/>
        </p:nvSpPr>
        <p:spPr>
          <a:xfrm>
            <a:off x="2426546" y="4259715"/>
            <a:ext cx="8800253" cy="523220"/>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When we’re near the cutoff block number, I can put an alter to old versions to make sure they know they have to upgrade.</a:t>
            </a:r>
          </a:p>
        </p:txBody>
      </p:sp>
      <p:sp>
        <p:nvSpPr>
          <p:cNvPr id="11" name="Rectangle 10">
            <a:extLst>
              <a:ext uri="{FF2B5EF4-FFF2-40B4-BE49-F238E27FC236}">
                <a16:creationId xmlns:a16="http://schemas.microsoft.com/office/drawing/2014/main" id="{9A322594-23BB-F35A-3DA8-18E33525D764}"/>
              </a:ext>
            </a:extLst>
          </p:cNvPr>
          <p:cNvSpPr/>
          <p:nvPr/>
        </p:nvSpPr>
        <p:spPr>
          <a:xfrm>
            <a:off x="752687" y="2013787"/>
            <a:ext cx="922182" cy="532385"/>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62737A7-769B-1903-A130-0803078DAB26}"/>
              </a:ext>
            </a:extLst>
          </p:cNvPr>
          <p:cNvSpPr txBox="1"/>
          <p:nvPr/>
        </p:nvSpPr>
        <p:spPr>
          <a:xfrm>
            <a:off x="643467" y="1956815"/>
            <a:ext cx="979755" cy="646331"/>
          </a:xfrm>
          <a:prstGeom prst="rect">
            <a:avLst/>
          </a:prstGeom>
          <a:noFill/>
        </p:spPr>
        <p:txBody>
          <a:bodyPr wrap="square" rtlCol="0">
            <a:spAutoFit/>
          </a:bodyPr>
          <a:lstStyle/>
          <a:p>
            <a:r>
              <a:rPr lang="en-US" sz="1200" b="1" dirty="0">
                <a:solidFill>
                  <a:srgbClr val="4765C6"/>
                </a:solidFill>
                <a:latin typeface="Roboto" panose="02000000000000000000" pitchFamily="2" charset="0"/>
                <a:ea typeface="Roboto" panose="02000000000000000000" pitchFamily="2" charset="0"/>
                <a:cs typeface="Roboto" panose="02000000000000000000" pitchFamily="2" charset="0"/>
              </a:rPr>
              <a:t>satoshi</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Founder</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Sr. Member</a:t>
            </a:r>
          </a:p>
        </p:txBody>
      </p:sp>
    </p:spTree>
    <p:extLst>
      <p:ext uri="{BB962C8B-B14F-4D97-AF65-F5344CB8AC3E}">
        <p14:creationId xmlns:p14="http://schemas.microsoft.com/office/powerpoint/2010/main" val="4916083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12370B-2C4D-BB98-4D45-279F53F05C9B}"/>
            </a:ext>
          </a:extLst>
        </p:cNvPr>
        <p:cNvGrpSpPr/>
        <p:nvPr/>
      </p:nvGrpSpPr>
      <p:grpSpPr>
        <a:xfrm>
          <a:off x="0" y="0"/>
          <a:ext cx="0" cy="0"/>
          <a:chOff x="0" y="0"/>
          <a:chExt cx="0" cy="0"/>
        </a:xfrm>
      </p:grpSpPr>
      <p:pic>
        <p:nvPicPr>
          <p:cNvPr id="3" name="Picture 2" descr="A graph showing the growth of the stock market&#10;&#10;Description automatically generated">
            <a:extLst>
              <a:ext uri="{FF2B5EF4-FFF2-40B4-BE49-F238E27FC236}">
                <a16:creationId xmlns:a16="http://schemas.microsoft.com/office/drawing/2014/main" id="{BDCB15E0-6356-763E-BAC5-A442C7736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561508"/>
            <a:ext cx="10905066" cy="3734983"/>
          </a:xfrm>
          <a:prstGeom prst="rect">
            <a:avLst/>
          </a:prstGeom>
        </p:spPr>
      </p:pic>
    </p:spTree>
    <p:extLst>
      <p:ext uri="{BB962C8B-B14F-4D97-AF65-F5344CB8AC3E}">
        <p14:creationId xmlns:p14="http://schemas.microsoft.com/office/powerpoint/2010/main" val="3266604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AB95B-C5BF-93D1-1770-B3DCA4FE23ED}"/>
            </a:ext>
          </a:extLst>
        </p:cNvPr>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159A744C-0B8C-4494-F933-7F6510AE0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81"/>
            <a:ext cx="12192000" cy="6796438"/>
          </a:xfrm>
          <a:prstGeom prst="rect">
            <a:avLst/>
          </a:prstGeom>
        </p:spPr>
      </p:pic>
      <p:sp>
        <p:nvSpPr>
          <p:cNvPr id="5" name="Rectangle 4">
            <a:extLst>
              <a:ext uri="{FF2B5EF4-FFF2-40B4-BE49-F238E27FC236}">
                <a16:creationId xmlns:a16="http://schemas.microsoft.com/office/drawing/2014/main" id="{C82B2778-2F4B-0511-2402-858EE223295E}"/>
              </a:ext>
            </a:extLst>
          </p:cNvPr>
          <p:cNvSpPr/>
          <p:nvPr/>
        </p:nvSpPr>
        <p:spPr>
          <a:xfrm>
            <a:off x="40640" y="2844800"/>
            <a:ext cx="304800" cy="9347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52E3C4E-A32A-FC41-2BA8-3D047061E6C0}"/>
              </a:ext>
            </a:extLst>
          </p:cNvPr>
          <p:cNvSpPr txBox="1"/>
          <p:nvPr/>
        </p:nvSpPr>
        <p:spPr>
          <a:xfrm rot="16200000">
            <a:off x="-313450" y="3226247"/>
            <a:ext cx="903902" cy="276999"/>
          </a:xfrm>
          <a:prstGeom prst="rect">
            <a:avLst/>
          </a:prstGeom>
          <a:noFill/>
        </p:spPr>
        <p:txBody>
          <a:bodyPr wrap="none" rtlCol="0">
            <a:spAutoFit/>
          </a:bodyPr>
          <a:lstStyle/>
          <a:p>
            <a:r>
              <a:rPr lang="en-US" sz="1200" i="1" dirty="0">
                <a:latin typeface="Roboto" panose="02000000000000000000" pitchFamily="2" charset="0"/>
                <a:ea typeface="Roboto" panose="02000000000000000000" pitchFamily="2" charset="0"/>
                <a:cs typeface="Roboto" panose="02000000000000000000" pitchFamily="2" charset="0"/>
              </a:rPr>
              <a:t>ExtraNonce</a:t>
            </a:r>
          </a:p>
        </p:txBody>
      </p:sp>
      <p:sp>
        <p:nvSpPr>
          <p:cNvPr id="7" name="Rectangle 6">
            <a:extLst>
              <a:ext uri="{FF2B5EF4-FFF2-40B4-BE49-F238E27FC236}">
                <a16:creationId xmlns:a16="http://schemas.microsoft.com/office/drawing/2014/main" id="{594FB491-A29F-DDD3-1074-68FD1F190A97}"/>
              </a:ext>
            </a:extLst>
          </p:cNvPr>
          <p:cNvSpPr/>
          <p:nvPr/>
        </p:nvSpPr>
        <p:spPr>
          <a:xfrm>
            <a:off x="5867400" y="6614160"/>
            <a:ext cx="772160" cy="21305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120D6E9-7471-5CA2-432E-A6899908F4B6}"/>
              </a:ext>
            </a:extLst>
          </p:cNvPr>
          <p:cNvSpPr txBox="1"/>
          <p:nvPr/>
        </p:nvSpPr>
        <p:spPr>
          <a:xfrm>
            <a:off x="6021310" y="6581001"/>
            <a:ext cx="484363" cy="276999"/>
          </a:xfrm>
          <a:prstGeom prst="rect">
            <a:avLst/>
          </a:prstGeom>
          <a:noFill/>
        </p:spPr>
        <p:txBody>
          <a:bodyPr wrap="none" rtlCol="0">
            <a:spAutoFit/>
          </a:bodyPr>
          <a:lstStyle/>
          <a:p>
            <a:r>
              <a:rPr lang="en-US" sz="1200" i="1" dirty="0">
                <a:latin typeface="Roboto" panose="02000000000000000000" pitchFamily="2" charset="0"/>
                <a:ea typeface="Roboto" panose="02000000000000000000" pitchFamily="2" charset="0"/>
                <a:cs typeface="Roboto" panose="02000000000000000000" pitchFamily="2" charset="0"/>
              </a:rPr>
              <a:t>Date</a:t>
            </a:r>
          </a:p>
        </p:txBody>
      </p:sp>
    </p:spTree>
    <p:extLst>
      <p:ext uri="{BB962C8B-B14F-4D97-AF65-F5344CB8AC3E}">
        <p14:creationId xmlns:p14="http://schemas.microsoft.com/office/powerpoint/2010/main" val="4275616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BEE01A-DE6E-BE25-F0F1-A96DB4105324}"/>
            </a:ext>
          </a:extLst>
        </p:cNvPr>
        <p:cNvGrpSpPr/>
        <p:nvPr/>
      </p:nvGrpSpPr>
      <p:grpSpPr>
        <a:xfrm>
          <a:off x="0" y="0"/>
          <a:ext cx="0" cy="0"/>
          <a:chOff x="0" y="0"/>
          <a:chExt cx="0" cy="0"/>
        </a:xfrm>
      </p:grpSpPr>
      <p:pic>
        <p:nvPicPr>
          <p:cNvPr id="3" name="Picture 2" descr="A group of envelopes with white text&#10;&#10;Description automatically generated">
            <a:extLst>
              <a:ext uri="{FF2B5EF4-FFF2-40B4-BE49-F238E27FC236}">
                <a16:creationId xmlns:a16="http://schemas.microsoft.com/office/drawing/2014/main" id="{2A84CE97-83C4-5380-26A8-E7EA6AA087D6}"/>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163859" y="643466"/>
            <a:ext cx="5864281" cy="5571067"/>
          </a:xfrm>
          <a:prstGeom prst="rect">
            <a:avLst/>
          </a:prstGeom>
        </p:spPr>
      </p:pic>
      <p:sp>
        <p:nvSpPr>
          <p:cNvPr id="11" name="Rectangle 10">
            <a:extLst>
              <a:ext uri="{FF2B5EF4-FFF2-40B4-BE49-F238E27FC236}">
                <a16:creationId xmlns:a16="http://schemas.microsoft.com/office/drawing/2014/main" id="{3F65A575-67BE-77F9-CAB7-1E04BA0F3526}"/>
              </a:ext>
            </a:extLst>
          </p:cNvPr>
          <p:cNvSpPr/>
          <p:nvPr/>
        </p:nvSpPr>
        <p:spPr>
          <a:xfrm>
            <a:off x="5992238" y="1105381"/>
            <a:ext cx="898836" cy="36933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20E5E6-6371-7C7F-FA28-2B69D54CC63F}"/>
              </a:ext>
            </a:extLst>
          </p:cNvPr>
          <p:cNvSpPr/>
          <p:nvPr/>
        </p:nvSpPr>
        <p:spPr>
          <a:xfrm>
            <a:off x="6553423" y="2990885"/>
            <a:ext cx="898836" cy="36933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7FFEC6E-9C35-4AAB-429F-DE243F116129}"/>
              </a:ext>
            </a:extLst>
          </p:cNvPr>
          <p:cNvSpPr/>
          <p:nvPr/>
        </p:nvSpPr>
        <p:spPr>
          <a:xfrm>
            <a:off x="5544766" y="5748740"/>
            <a:ext cx="1583663" cy="54141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BC027B0-EB3D-6622-D475-6A87A31BF041}"/>
              </a:ext>
            </a:extLst>
          </p:cNvPr>
          <p:cNvSpPr txBox="1"/>
          <p:nvPr/>
        </p:nvSpPr>
        <p:spPr>
          <a:xfrm>
            <a:off x="5416361" y="5705381"/>
            <a:ext cx="1836582" cy="584775"/>
          </a:xfrm>
          <a:prstGeom prst="rect">
            <a:avLst/>
          </a:prstGeom>
          <a:noFill/>
        </p:spPr>
        <p:txBody>
          <a:bodyPr wrap="square" rtlCol="0">
            <a:spAutoFit/>
          </a:bodyPr>
          <a:lstStyle/>
          <a:p>
            <a:pPr algn="ctr"/>
            <a:r>
              <a:rPr lang="en-US" sz="1600" dirty="0">
                <a:latin typeface="Roboto" panose="02000000000000000000" pitchFamily="2" charset="0"/>
                <a:ea typeface="Roboto" panose="02000000000000000000" pitchFamily="2" charset="0"/>
                <a:cs typeface="Roboto" panose="02000000000000000000" pitchFamily="2" charset="0"/>
              </a:rPr>
              <a:t>record of </a:t>
            </a:r>
          </a:p>
          <a:p>
            <a:pPr algn="ctr"/>
            <a:r>
              <a:rPr lang="en-US" sz="1600" dirty="0">
                <a:latin typeface="Roboto" panose="02000000000000000000" pitchFamily="2" charset="0"/>
                <a:ea typeface="Roboto" panose="02000000000000000000" pitchFamily="2" charset="0"/>
                <a:cs typeface="Roboto" panose="02000000000000000000" pitchFamily="2" charset="0"/>
              </a:rPr>
              <a:t>Spent banknotes</a:t>
            </a:r>
          </a:p>
        </p:txBody>
      </p:sp>
      <p:sp>
        <p:nvSpPr>
          <p:cNvPr id="6" name="TextBox 5">
            <a:extLst>
              <a:ext uri="{FF2B5EF4-FFF2-40B4-BE49-F238E27FC236}">
                <a16:creationId xmlns:a16="http://schemas.microsoft.com/office/drawing/2014/main" id="{DE5FA6F5-6DF4-626A-51DB-A65DAC54D033}"/>
              </a:ext>
            </a:extLst>
          </p:cNvPr>
          <p:cNvSpPr txBox="1"/>
          <p:nvPr/>
        </p:nvSpPr>
        <p:spPr>
          <a:xfrm>
            <a:off x="6817143" y="2989758"/>
            <a:ext cx="700391" cy="36933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send</a:t>
            </a:r>
          </a:p>
        </p:txBody>
      </p:sp>
      <p:sp>
        <p:nvSpPr>
          <p:cNvPr id="13" name="Rectangle 12">
            <a:extLst>
              <a:ext uri="{FF2B5EF4-FFF2-40B4-BE49-F238E27FC236}">
                <a16:creationId xmlns:a16="http://schemas.microsoft.com/office/drawing/2014/main" id="{6A1E1F98-EB9B-31F4-8E65-3CFA23E0FCE3}"/>
              </a:ext>
            </a:extLst>
          </p:cNvPr>
          <p:cNvSpPr/>
          <p:nvPr/>
        </p:nvSpPr>
        <p:spPr>
          <a:xfrm>
            <a:off x="8374055" y="3023839"/>
            <a:ext cx="898836" cy="36933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AF6F12E-CA85-DE1B-D225-E75500693AD8}"/>
              </a:ext>
            </a:extLst>
          </p:cNvPr>
          <p:cNvSpPr txBox="1"/>
          <p:nvPr/>
        </p:nvSpPr>
        <p:spPr>
          <a:xfrm>
            <a:off x="8355087" y="2986027"/>
            <a:ext cx="936773" cy="369332"/>
          </a:xfrm>
          <a:prstGeom prst="rect">
            <a:avLst/>
          </a:prstGeom>
          <a:noFill/>
        </p:spPr>
        <p:txBody>
          <a:bodyPr wrap="square">
            <a:spAutoFit/>
          </a:bodyPr>
          <a:lstStyle/>
          <a:p>
            <a:r>
              <a:rPr lang="en-US" dirty="0">
                <a:latin typeface="Roboto" panose="02000000000000000000" pitchFamily="2" charset="0"/>
                <a:ea typeface="Roboto" panose="02000000000000000000" pitchFamily="2" charset="0"/>
                <a:cs typeface="Roboto" panose="02000000000000000000" pitchFamily="2" charset="0"/>
              </a:rPr>
              <a:t>credits</a:t>
            </a:r>
          </a:p>
        </p:txBody>
      </p:sp>
      <p:sp>
        <p:nvSpPr>
          <p:cNvPr id="10" name="TextBox 9">
            <a:extLst>
              <a:ext uri="{FF2B5EF4-FFF2-40B4-BE49-F238E27FC236}">
                <a16:creationId xmlns:a16="http://schemas.microsoft.com/office/drawing/2014/main" id="{117CE607-FE0E-8960-D76D-FFBD8474222C}"/>
              </a:ext>
            </a:extLst>
          </p:cNvPr>
          <p:cNvSpPr txBox="1"/>
          <p:nvPr/>
        </p:nvSpPr>
        <p:spPr>
          <a:xfrm>
            <a:off x="6095999" y="1142152"/>
            <a:ext cx="700391" cy="36933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send</a:t>
            </a:r>
          </a:p>
        </p:txBody>
      </p:sp>
      <p:sp>
        <p:nvSpPr>
          <p:cNvPr id="17" name="Rectangle 16">
            <a:extLst>
              <a:ext uri="{FF2B5EF4-FFF2-40B4-BE49-F238E27FC236}">
                <a16:creationId xmlns:a16="http://schemas.microsoft.com/office/drawing/2014/main" id="{67DEA810-9157-D683-3124-BDDF3141CED0}"/>
              </a:ext>
            </a:extLst>
          </p:cNvPr>
          <p:cNvSpPr>
            <a:spLocks noGrp="1" noRot="1" noMove="1" noResize="1" noEditPoints="1" noAdjustHandles="1" noChangeArrowheads="1" noChangeShapeType="1"/>
          </p:cNvSpPr>
          <p:nvPr/>
        </p:nvSpPr>
        <p:spPr>
          <a:xfrm>
            <a:off x="2254293" y="5386137"/>
            <a:ext cx="3166592" cy="1143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F682AA3-F66D-000E-03E4-9B562F58BCAF}"/>
              </a:ext>
            </a:extLst>
          </p:cNvPr>
          <p:cNvSpPr txBox="1"/>
          <p:nvPr/>
        </p:nvSpPr>
        <p:spPr>
          <a:xfrm>
            <a:off x="3978441" y="5386137"/>
            <a:ext cx="1138453"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Bank 1</a:t>
            </a:r>
          </a:p>
        </p:txBody>
      </p:sp>
      <p:sp>
        <p:nvSpPr>
          <p:cNvPr id="16" name="Rectangle 15">
            <a:extLst>
              <a:ext uri="{FF2B5EF4-FFF2-40B4-BE49-F238E27FC236}">
                <a16:creationId xmlns:a16="http://schemas.microsoft.com/office/drawing/2014/main" id="{3C70DB02-0C68-07C6-A713-91007B937E4C}"/>
              </a:ext>
            </a:extLst>
          </p:cNvPr>
          <p:cNvSpPr>
            <a:spLocks noGrp="1" noRot="1" noMove="1" noResize="1" noEditPoints="1" noAdjustHandles="1" noChangeArrowheads="1" noChangeShapeType="1"/>
          </p:cNvSpPr>
          <p:nvPr/>
        </p:nvSpPr>
        <p:spPr>
          <a:xfrm>
            <a:off x="7128429" y="5249779"/>
            <a:ext cx="3166592" cy="1143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3D6BC67-B1FA-739B-BBA0-5498BF906C84}"/>
              </a:ext>
            </a:extLst>
          </p:cNvPr>
          <p:cNvSpPr txBox="1"/>
          <p:nvPr/>
        </p:nvSpPr>
        <p:spPr>
          <a:xfrm>
            <a:off x="7335252" y="5386137"/>
            <a:ext cx="1138453"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Bank 2</a:t>
            </a:r>
          </a:p>
        </p:txBody>
      </p:sp>
    </p:spTree>
    <p:extLst>
      <p:ext uri="{BB962C8B-B14F-4D97-AF65-F5344CB8AC3E}">
        <p14:creationId xmlns:p14="http://schemas.microsoft.com/office/powerpoint/2010/main" val="1864380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277C76-A289-74A2-A8E2-8AA8B5E8C3F9}"/>
            </a:ext>
          </a:extLst>
        </p:cNvPr>
        <p:cNvGrpSpPr/>
        <p:nvPr/>
      </p:nvGrpSpPr>
      <p:grpSpPr>
        <a:xfrm>
          <a:off x="0" y="0"/>
          <a:ext cx="0" cy="0"/>
          <a:chOff x="0" y="0"/>
          <a:chExt cx="0" cy="0"/>
        </a:xfrm>
      </p:grpSpPr>
      <p:pic>
        <p:nvPicPr>
          <p:cNvPr id="3" name="Picture 2" descr="A person holding a microphone&#10;&#10;Description automatically generated">
            <a:extLst>
              <a:ext uri="{FF2B5EF4-FFF2-40B4-BE49-F238E27FC236}">
                <a16:creationId xmlns:a16="http://schemas.microsoft.com/office/drawing/2014/main" id="{F6434C00-A679-8AEB-F59A-1E35355D3E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656" y="643466"/>
            <a:ext cx="5912688" cy="5571067"/>
          </a:xfrm>
          <a:prstGeom prst="rect">
            <a:avLst/>
          </a:prstGeom>
        </p:spPr>
      </p:pic>
    </p:spTree>
    <p:extLst>
      <p:ext uri="{BB962C8B-B14F-4D97-AF65-F5344CB8AC3E}">
        <p14:creationId xmlns:p14="http://schemas.microsoft.com/office/powerpoint/2010/main" val="2752876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614F1-F816-6572-E1B2-6815A279C524}"/>
            </a:ext>
          </a:extLst>
        </p:cNvPr>
        <p:cNvGrpSpPr/>
        <p:nvPr/>
      </p:nvGrpSpPr>
      <p:grpSpPr>
        <a:xfrm>
          <a:off x="0" y="0"/>
          <a:ext cx="0" cy="0"/>
          <a:chOff x="0" y="0"/>
          <a:chExt cx="0" cy="0"/>
        </a:xfrm>
      </p:grpSpPr>
      <p:pic>
        <p:nvPicPr>
          <p:cNvPr id="3" name="Picture 2" descr="A blue and white logo&#10;&#10;Description automatically generated">
            <a:extLst>
              <a:ext uri="{FF2B5EF4-FFF2-40B4-BE49-F238E27FC236}">
                <a16:creationId xmlns:a16="http://schemas.microsoft.com/office/drawing/2014/main" id="{4CE04F6C-4033-614A-6032-BE2D2B8D9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341" y="2478571"/>
            <a:ext cx="7201318" cy="1900858"/>
          </a:xfrm>
          <a:prstGeom prst="rect">
            <a:avLst/>
          </a:prstGeom>
        </p:spPr>
      </p:pic>
    </p:spTree>
    <p:extLst>
      <p:ext uri="{BB962C8B-B14F-4D97-AF65-F5344CB8AC3E}">
        <p14:creationId xmlns:p14="http://schemas.microsoft.com/office/powerpoint/2010/main" val="3573862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D55773-6163-5F88-93A0-A30A17033549}"/>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E624321-22C7-F16C-7240-DD20E137A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2147654"/>
            <a:ext cx="10905066" cy="2562690"/>
          </a:xfrm>
          <a:prstGeom prst="rect">
            <a:avLst/>
          </a:prstGeom>
        </p:spPr>
      </p:pic>
      <p:sp>
        <p:nvSpPr>
          <p:cNvPr id="5" name="Rectangle 4">
            <a:extLst>
              <a:ext uri="{FF2B5EF4-FFF2-40B4-BE49-F238E27FC236}">
                <a16:creationId xmlns:a16="http://schemas.microsoft.com/office/drawing/2014/main" id="{C4DE92DB-5F3A-03BF-02EE-10597F2F7521}"/>
              </a:ext>
            </a:extLst>
          </p:cNvPr>
          <p:cNvSpPr/>
          <p:nvPr/>
        </p:nvSpPr>
        <p:spPr>
          <a:xfrm>
            <a:off x="2722880" y="2951480"/>
            <a:ext cx="8971280" cy="192024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8245A8D-9A7C-2109-B1C2-CD90F45BDED7}"/>
              </a:ext>
            </a:extLst>
          </p:cNvPr>
          <p:cNvSpPr txBox="1"/>
          <p:nvPr/>
        </p:nvSpPr>
        <p:spPr>
          <a:xfrm>
            <a:off x="2792307" y="2997200"/>
            <a:ext cx="8836073" cy="1631216"/>
          </a:xfrm>
          <a:prstGeom prst="rect">
            <a:avLst/>
          </a:prstGeom>
          <a:noFill/>
        </p:spPr>
        <p:txBody>
          <a:bodyPr wrap="none" rtlCol="0">
            <a:spAutoFit/>
          </a:bodyPr>
          <a:lstStyle/>
          <a:p>
            <a:r>
              <a:rPr lang="fr-FR" sz="2000" dirty="0">
                <a:latin typeface="Roboto" panose="02000000000000000000" pitchFamily="2" charset="0"/>
                <a:ea typeface="Roboto" panose="02000000000000000000" pitchFamily="2" charset="0"/>
                <a:cs typeface="Roboto" panose="02000000000000000000" pitchFamily="2" charset="0"/>
              </a:rPr>
              <a:t>Bitcoin est une monnaie électronique conçue en 2009 par un certain Satoshi</a:t>
            </a:r>
          </a:p>
          <a:p>
            <a:r>
              <a:rPr lang="fr-FR" sz="2000" dirty="0">
                <a:latin typeface="Roboto" panose="02000000000000000000" pitchFamily="2" charset="0"/>
                <a:ea typeface="Roboto" panose="02000000000000000000" pitchFamily="2" charset="0"/>
                <a:cs typeface="Roboto" panose="02000000000000000000" pitchFamily="2" charset="0"/>
              </a:rPr>
              <a:t>Nakamoto. Cette monnaie se distingue des autres monnaies électroniques</a:t>
            </a:r>
          </a:p>
          <a:p>
            <a:r>
              <a:rPr lang="fr-FR" sz="2000" dirty="0">
                <a:latin typeface="Roboto" panose="02000000000000000000" pitchFamily="2" charset="0"/>
                <a:ea typeface="Roboto" panose="02000000000000000000" pitchFamily="2" charset="0"/>
                <a:cs typeface="Roboto" panose="02000000000000000000" pitchFamily="2" charset="0"/>
              </a:rPr>
              <a:t>par son caractère entièrement décentralisé en peer-to-peer et son utilisation</a:t>
            </a:r>
          </a:p>
          <a:p>
            <a:r>
              <a:rPr lang="fr-FR" sz="2000" dirty="0">
                <a:latin typeface="Roboto" panose="02000000000000000000" pitchFamily="2" charset="0"/>
                <a:ea typeface="Roboto" panose="02000000000000000000" pitchFamily="2" charset="0"/>
                <a:cs typeface="Roboto" panose="02000000000000000000" pitchFamily="2" charset="0"/>
              </a:rPr>
              <a:t>astucieuse de concepts cryptographiques de base. Elle s’appuie sur un</a:t>
            </a:r>
          </a:p>
          <a:p>
            <a:r>
              <a:rPr lang="fr-FR" sz="2000" dirty="0">
                <a:latin typeface="Roboto" panose="02000000000000000000" pitchFamily="2" charset="0"/>
                <a:ea typeface="Roboto" panose="02000000000000000000" pitchFamily="2" charset="0"/>
                <a:cs typeface="Roboto" panose="02000000000000000000" pitchFamily="2" charset="0"/>
              </a:rPr>
              <a:t>logiciel écrit en C++ et publié sous licence libre MIT.</a:t>
            </a:r>
          </a:p>
        </p:txBody>
      </p:sp>
      <p:sp>
        <p:nvSpPr>
          <p:cNvPr id="8" name="Rectangle 7">
            <a:extLst>
              <a:ext uri="{FF2B5EF4-FFF2-40B4-BE49-F238E27FC236}">
                <a16:creationId xmlns:a16="http://schemas.microsoft.com/office/drawing/2014/main" id="{F492F284-A58D-70EB-4162-8E7869695A7D}"/>
              </a:ext>
            </a:extLst>
          </p:cNvPr>
          <p:cNvSpPr/>
          <p:nvPr/>
        </p:nvSpPr>
        <p:spPr>
          <a:xfrm>
            <a:off x="643467" y="2280920"/>
            <a:ext cx="10905066" cy="554904"/>
          </a:xfrm>
          <a:prstGeom prst="rect">
            <a:avLst/>
          </a:prstGeom>
          <a:solidFill>
            <a:srgbClr val="F2E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528D73B-112D-8CF9-5238-3F9516B1ED32}"/>
              </a:ext>
            </a:extLst>
          </p:cNvPr>
          <p:cNvSpPr txBox="1"/>
          <p:nvPr/>
        </p:nvSpPr>
        <p:spPr>
          <a:xfrm>
            <a:off x="732953" y="2202145"/>
            <a:ext cx="5787162" cy="461665"/>
          </a:xfrm>
          <a:prstGeom prst="rect">
            <a:avLst/>
          </a:prstGeom>
          <a:noFill/>
        </p:spPr>
        <p:txBody>
          <a:bodyPr wrap="none" rtlCol="0">
            <a:spAutoFit/>
          </a:bodyPr>
          <a:lstStyle/>
          <a:p>
            <a:r>
              <a:rPr lang="en-US" sz="2400" b="1" dirty="0">
                <a:solidFill>
                  <a:srgbClr val="1C20E0"/>
                </a:solidFill>
                <a:latin typeface="Roboto" panose="02000000000000000000" pitchFamily="2" charset="0"/>
                <a:ea typeface="Roboto" panose="02000000000000000000" pitchFamily="2" charset="0"/>
                <a:cs typeface="Roboto" panose="02000000000000000000" pitchFamily="2" charset="0"/>
              </a:rPr>
              <a:t>Articles</a:t>
            </a:r>
            <a:r>
              <a:rPr lang="en-US" sz="2400" b="1" dirty="0">
                <a:latin typeface="Roboto" panose="02000000000000000000" pitchFamily="2" charset="0"/>
                <a:ea typeface="Roboto" panose="02000000000000000000" pitchFamily="2" charset="0"/>
                <a:cs typeface="Roboto" panose="02000000000000000000" pitchFamily="2" charset="0"/>
              </a:rPr>
              <a:t> </a:t>
            </a:r>
            <a:r>
              <a:rPr lang="en-US" sz="2400" b="1" dirty="0">
                <a:solidFill>
                  <a:srgbClr val="664C34"/>
                </a:solidFill>
                <a:latin typeface="Roboto" panose="02000000000000000000" pitchFamily="2" charset="0"/>
                <a:ea typeface="Roboto" panose="02000000000000000000" pitchFamily="2" charset="0"/>
                <a:cs typeface="Roboto" panose="02000000000000000000" pitchFamily="2" charset="0"/>
              </a:rPr>
              <a:t>: Connaissez-vous les bitcoins ?</a:t>
            </a:r>
          </a:p>
        </p:txBody>
      </p:sp>
      <p:sp>
        <p:nvSpPr>
          <p:cNvPr id="7" name="TextBox 6">
            <a:extLst>
              <a:ext uri="{FF2B5EF4-FFF2-40B4-BE49-F238E27FC236}">
                <a16:creationId xmlns:a16="http://schemas.microsoft.com/office/drawing/2014/main" id="{78074C20-FD9F-95E1-5EE7-6C49E50FC1BE}"/>
              </a:ext>
            </a:extLst>
          </p:cNvPr>
          <p:cNvSpPr txBox="1"/>
          <p:nvPr/>
        </p:nvSpPr>
        <p:spPr>
          <a:xfrm>
            <a:off x="732953" y="2509892"/>
            <a:ext cx="5249770" cy="369332"/>
          </a:xfrm>
          <a:prstGeom prst="rect">
            <a:avLst/>
          </a:prstGeom>
          <a:noFill/>
        </p:spPr>
        <p:txBody>
          <a:bodyPr wrap="none" rtlCol="0">
            <a:spAutoFit/>
          </a:bodyPr>
          <a:lstStyle/>
          <a:p>
            <a:r>
              <a:rPr lang="en-US" i="1" dirty="0">
                <a:latin typeface="Roboto" panose="02000000000000000000" pitchFamily="2" charset="0"/>
                <a:ea typeface="Roboto" panose="02000000000000000000" pitchFamily="2" charset="0"/>
                <a:cs typeface="Roboto" panose="02000000000000000000" pitchFamily="2" charset="0"/>
              </a:rPr>
              <a:t>Post</a:t>
            </a:r>
            <a:r>
              <a:rPr lang="fr-FR" i="1" dirty="0">
                <a:latin typeface="Roboto" panose="02000000000000000000" pitchFamily="2" charset="0"/>
                <a:ea typeface="Roboto" panose="02000000000000000000" pitchFamily="2" charset="0"/>
                <a:cs typeface="Roboto" panose="02000000000000000000" pitchFamily="2" charset="0"/>
              </a:rPr>
              <a:t>é par </a:t>
            </a:r>
            <a:r>
              <a:rPr lang="fr-FR" i="1" dirty="0">
                <a:solidFill>
                  <a:srgbClr val="1C20E0"/>
                </a:solidFill>
                <a:latin typeface="Roboto" panose="02000000000000000000" pitchFamily="2" charset="0"/>
                <a:ea typeface="Roboto" panose="02000000000000000000" pitchFamily="2" charset="0"/>
                <a:cs typeface="Roboto" panose="02000000000000000000" pitchFamily="2" charset="0"/>
              </a:rPr>
              <a:t>grondilu</a:t>
            </a:r>
            <a:r>
              <a:rPr lang="fr-FR" i="1" dirty="0">
                <a:latin typeface="Roboto" panose="02000000000000000000" pitchFamily="2" charset="0"/>
                <a:ea typeface="Roboto" panose="02000000000000000000" pitchFamily="2" charset="0"/>
                <a:cs typeface="Roboto" panose="02000000000000000000" pitchFamily="2" charset="0"/>
              </a:rPr>
              <a:t> (). Modéré le </a:t>
            </a:r>
            <a:r>
              <a:rPr lang="fr-FR" i="1" dirty="0">
                <a:solidFill>
                  <a:srgbClr val="1C20E0"/>
                </a:solidFill>
                <a:latin typeface="Roboto" panose="02000000000000000000" pitchFamily="2" charset="0"/>
                <a:ea typeface="Roboto" panose="02000000000000000000" pitchFamily="2" charset="0"/>
                <a:cs typeface="Roboto" panose="02000000000000000000" pitchFamily="2" charset="0"/>
              </a:rPr>
              <a:t>jeudi 30 septembre.</a:t>
            </a:r>
            <a:endParaRPr lang="en-US" i="1" dirty="0">
              <a:solidFill>
                <a:srgbClr val="1C20E0"/>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622338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9AFC29-9844-0BD1-D197-98A585DD3760}"/>
            </a:ext>
          </a:extLst>
        </p:cNvPr>
        <p:cNvGrpSpPr/>
        <p:nvPr/>
      </p:nvGrpSpPr>
      <p:grpSpPr>
        <a:xfrm>
          <a:off x="0" y="0"/>
          <a:ext cx="0" cy="0"/>
          <a:chOff x="0" y="0"/>
          <a:chExt cx="0" cy="0"/>
        </a:xfrm>
      </p:grpSpPr>
      <p:pic>
        <p:nvPicPr>
          <p:cNvPr id="3" name="Picture 2" descr="A person smiling in front of a purple and white background&#10;&#10;Description automatically generated">
            <a:extLst>
              <a:ext uri="{FF2B5EF4-FFF2-40B4-BE49-F238E27FC236}">
                <a16:creationId xmlns:a16="http://schemas.microsoft.com/office/drawing/2014/main" id="{F43D6A1D-E7FA-F690-6098-D216253477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253" y="643466"/>
            <a:ext cx="8403494" cy="5571067"/>
          </a:xfrm>
          <a:prstGeom prst="rect">
            <a:avLst/>
          </a:prstGeom>
        </p:spPr>
      </p:pic>
    </p:spTree>
    <p:extLst>
      <p:ext uri="{BB962C8B-B14F-4D97-AF65-F5344CB8AC3E}">
        <p14:creationId xmlns:p14="http://schemas.microsoft.com/office/powerpoint/2010/main" val="1368334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1F5D73-AF58-A63F-39E1-5D7011CD0789}"/>
            </a:ext>
          </a:extLst>
        </p:cNvPr>
        <p:cNvGrpSpPr/>
        <p:nvPr/>
      </p:nvGrpSpPr>
      <p:grpSpPr>
        <a:xfrm>
          <a:off x="0" y="0"/>
          <a:ext cx="0" cy="0"/>
          <a:chOff x="0" y="0"/>
          <a:chExt cx="0" cy="0"/>
        </a:xfrm>
      </p:grpSpPr>
      <p:pic>
        <p:nvPicPr>
          <p:cNvPr id="3" name="Picture 2" descr="A screenshot of a phone&#10;&#10;Description automatically generated">
            <a:extLst>
              <a:ext uri="{FF2B5EF4-FFF2-40B4-BE49-F238E27FC236}">
                <a16:creationId xmlns:a16="http://schemas.microsoft.com/office/drawing/2014/main" id="{70CBD869-724E-2E91-CBA0-5BD24A203B0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643467" y="1261618"/>
            <a:ext cx="10905066" cy="4334763"/>
          </a:xfrm>
          <a:prstGeom prst="rect">
            <a:avLst/>
          </a:prstGeom>
        </p:spPr>
      </p:pic>
      <p:sp>
        <p:nvSpPr>
          <p:cNvPr id="5" name="Rectangle 4">
            <a:extLst>
              <a:ext uri="{FF2B5EF4-FFF2-40B4-BE49-F238E27FC236}">
                <a16:creationId xmlns:a16="http://schemas.microsoft.com/office/drawing/2014/main" id="{AE6EBD92-8208-2E0D-1FAF-DA5A49339344}"/>
              </a:ext>
            </a:extLst>
          </p:cNvPr>
          <p:cNvSpPr>
            <a:spLocks/>
          </p:cNvSpPr>
          <p:nvPr/>
        </p:nvSpPr>
        <p:spPr>
          <a:xfrm>
            <a:off x="6096000" y="1544752"/>
            <a:ext cx="5153066" cy="350196"/>
          </a:xfrm>
          <a:prstGeom prst="rect">
            <a:avLst/>
          </a:prstGeom>
          <a:solidFill>
            <a:srgbClr val="5251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153967-9A08-806B-73DE-8F4B6FF85867}"/>
              </a:ext>
            </a:extLst>
          </p:cNvPr>
          <p:cNvSpPr txBox="1">
            <a:spLocks/>
          </p:cNvSpPr>
          <p:nvPr/>
        </p:nvSpPr>
        <p:spPr>
          <a:xfrm>
            <a:off x="6190682" y="1595336"/>
            <a:ext cx="3478837" cy="369332"/>
          </a:xfrm>
          <a:prstGeom prst="rect">
            <a:avLst/>
          </a:prstGeom>
          <a:noFill/>
        </p:spPr>
        <p:txBody>
          <a:bodyPr wrap="none" rtlCol="0">
            <a:spAutoFit/>
          </a:bodyPr>
          <a:lstStyle/>
          <a:p>
            <a:r>
              <a:rPr lang="en-US" dirty="0">
                <a:solidFill>
                  <a:srgbClr val="F6FFFF"/>
                </a:solidFill>
                <a:latin typeface="Roboto" panose="02000000000000000000" pitchFamily="2" charset="0"/>
                <a:ea typeface="Roboto" panose="02000000000000000000" pitchFamily="2" charset="0"/>
                <a:cs typeface="Roboto" panose="02000000000000000000" pitchFamily="2" charset="0"/>
              </a:rPr>
              <a:t>Bitcoin the rise of the machines.</a:t>
            </a:r>
          </a:p>
        </p:txBody>
      </p:sp>
      <p:sp>
        <p:nvSpPr>
          <p:cNvPr id="7" name="Rectangle 6">
            <a:extLst>
              <a:ext uri="{FF2B5EF4-FFF2-40B4-BE49-F238E27FC236}">
                <a16:creationId xmlns:a16="http://schemas.microsoft.com/office/drawing/2014/main" id="{5B463144-DCF9-AE63-ABA1-E2AA4C39B1C7}"/>
              </a:ext>
            </a:extLst>
          </p:cNvPr>
          <p:cNvSpPr>
            <a:spLocks/>
          </p:cNvSpPr>
          <p:nvPr/>
        </p:nvSpPr>
        <p:spPr>
          <a:xfrm>
            <a:off x="6096000" y="2579775"/>
            <a:ext cx="5254233" cy="443582"/>
          </a:xfrm>
          <a:prstGeom prst="rect">
            <a:avLst/>
          </a:prstGeom>
          <a:solidFill>
            <a:srgbClr val="6363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660A72-CACB-0E7F-38C8-B5D0534851FB}"/>
              </a:ext>
            </a:extLst>
          </p:cNvPr>
          <p:cNvSpPr txBox="1">
            <a:spLocks/>
          </p:cNvSpPr>
          <p:nvPr/>
        </p:nvSpPr>
        <p:spPr>
          <a:xfrm>
            <a:off x="6190682" y="2525301"/>
            <a:ext cx="4389343" cy="523220"/>
          </a:xfrm>
          <a:prstGeom prst="rect">
            <a:avLst/>
          </a:prstGeom>
          <a:noFill/>
        </p:spPr>
        <p:txBody>
          <a:bodyPr wrap="none" rtlCol="0">
            <a:spAutoFit/>
          </a:bodyPr>
          <a:lstStyle/>
          <a:p>
            <a:r>
              <a:rPr lang="en-US" sz="1400" dirty="0">
                <a:solidFill>
                  <a:srgbClr val="E0DDCC"/>
                </a:solidFill>
                <a:latin typeface="Roboto" panose="02000000000000000000" pitchFamily="2" charset="0"/>
                <a:ea typeface="Roboto" panose="02000000000000000000" pitchFamily="2" charset="0"/>
                <a:cs typeface="Roboto" panose="02000000000000000000" pitchFamily="2" charset="0"/>
              </a:rPr>
              <a:t>From concept to community, the rise of a new crypto</a:t>
            </a:r>
          </a:p>
          <a:p>
            <a:r>
              <a:rPr lang="en-US" sz="1400" dirty="0">
                <a:solidFill>
                  <a:srgbClr val="E0DDCC"/>
                </a:solidFill>
                <a:latin typeface="Roboto" panose="02000000000000000000" pitchFamily="2" charset="0"/>
                <a:ea typeface="Roboto" panose="02000000000000000000" pitchFamily="2" charset="0"/>
                <a:cs typeface="Roboto" panose="02000000000000000000" pitchFamily="2" charset="0"/>
              </a:rPr>
              <a:t>economy.</a:t>
            </a:r>
          </a:p>
        </p:txBody>
      </p:sp>
      <p:sp>
        <p:nvSpPr>
          <p:cNvPr id="9" name="Rectangle 8">
            <a:extLst>
              <a:ext uri="{FF2B5EF4-FFF2-40B4-BE49-F238E27FC236}">
                <a16:creationId xmlns:a16="http://schemas.microsoft.com/office/drawing/2014/main" id="{84B05EB9-521E-5AFA-FD62-497250EDBB41}"/>
              </a:ext>
            </a:extLst>
          </p:cNvPr>
          <p:cNvSpPr>
            <a:spLocks/>
          </p:cNvSpPr>
          <p:nvPr/>
        </p:nvSpPr>
        <p:spPr>
          <a:xfrm>
            <a:off x="6334652" y="4759744"/>
            <a:ext cx="587551" cy="220818"/>
          </a:xfrm>
          <a:prstGeom prst="rect">
            <a:avLst/>
          </a:prstGeom>
          <a:solidFill>
            <a:srgbClr val="C8C8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781E8BB-3729-21E6-96B2-BD3333704A46}"/>
              </a:ext>
            </a:extLst>
          </p:cNvPr>
          <p:cNvSpPr txBox="1">
            <a:spLocks/>
          </p:cNvSpPr>
          <p:nvPr/>
        </p:nvSpPr>
        <p:spPr>
          <a:xfrm>
            <a:off x="6334652" y="4759744"/>
            <a:ext cx="619080" cy="276999"/>
          </a:xfrm>
          <a:prstGeom prst="rect">
            <a:avLst/>
          </a:prstGeom>
          <a:noFill/>
        </p:spPr>
        <p:txBody>
          <a:bodyPr wrap="non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Watch</a:t>
            </a:r>
          </a:p>
        </p:txBody>
      </p:sp>
      <p:sp>
        <p:nvSpPr>
          <p:cNvPr id="14" name="Rectangle 13">
            <a:extLst>
              <a:ext uri="{FF2B5EF4-FFF2-40B4-BE49-F238E27FC236}">
                <a16:creationId xmlns:a16="http://schemas.microsoft.com/office/drawing/2014/main" id="{84727959-7EEB-38FD-1208-4DCC52E16FD8}"/>
              </a:ext>
            </a:extLst>
          </p:cNvPr>
          <p:cNvSpPr>
            <a:spLocks noGrp="1" noRot="1" noMove="1" noResize="1" noEditPoints="1" noAdjustHandles="1" noChangeArrowheads="1" noChangeShapeType="1"/>
          </p:cNvSpPr>
          <p:nvPr/>
        </p:nvSpPr>
        <p:spPr>
          <a:xfrm flipV="1">
            <a:off x="6190682" y="1933837"/>
            <a:ext cx="293938" cy="287577"/>
          </a:xfrm>
          <a:prstGeom prst="rect">
            <a:avLst/>
          </a:prstGeom>
          <a:solidFill>
            <a:srgbClr val="5858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6DFA7952-5A20-8C4E-C4E6-DAA8AD2ED20A}"/>
              </a:ext>
            </a:extLst>
          </p:cNvPr>
          <p:cNvSpPr txBox="1"/>
          <p:nvPr/>
        </p:nvSpPr>
        <p:spPr>
          <a:xfrm>
            <a:off x="6190682" y="1945532"/>
            <a:ext cx="381836" cy="307777"/>
          </a:xfrm>
          <a:prstGeom prst="rect">
            <a:avLst/>
          </a:prstGeom>
          <a:noFill/>
        </p:spPr>
        <p:txBody>
          <a:bodyPr wrap="none" rtlCol="0">
            <a:spAutoFit/>
          </a:bodyPr>
          <a:lstStyle/>
          <a:p>
            <a:r>
              <a:rPr lang="en-US" sz="140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By</a:t>
            </a:r>
          </a:p>
        </p:txBody>
      </p:sp>
      <p:sp>
        <p:nvSpPr>
          <p:cNvPr id="12" name="Rectangle 11">
            <a:extLst>
              <a:ext uri="{FF2B5EF4-FFF2-40B4-BE49-F238E27FC236}">
                <a16:creationId xmlns:a16="http://schemas.microsoft.com/office/drawing/2014/main" id="{ABBA9072-6776-8AF0-FF5E-86B7C2C41A9E}"/>
              </a:ext>
            </a:extLst>
          </p:cNvPr>
          <p:cNvSpPr>
            <a:spLocks noGrp="1" noRot="1" noMove="1" noResize="1" noEditPoints="1" noAdjustHandles="1" noChangeArrowheads="1" noChangeShapeType="1"/>
          </p:cNvSpPr>
          <p:nvPr/>
        </p:nvSpPr>
        <p:spPr>
          <a:xfrm>
            <a:off x="6190682" y="2178082"/>
            <a:ext cx="2088448" cy="183986"/>
          </a:xfrm>
          <a:prstGeom prst="rect">
            <a:avLst/>
          </a:prstGeom>
          <a:solidFill>
            <a:srgbClr val="5858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82452B7-176B-6D75-34A6-3922099295AC}"/>
              </a:ext>
            </a:extLst>
          </p:cNvPr>
          <p:cNvSpPr txBox="1"/>
          <p:nvPr/>
        </p:nvSpPr>
        <p:spPr>
          <a:xfrm>
            <a:off x="6190682" y="2108765"/>
            <a:ext cx="1843774" cy="307777"/>
          </a:xfrm>
          <a:prstGeom prst="rect">
            <a:avLst/>
          </a:prstGeom>
          <a:noFill/>
        </p:spPr>
        <p:txBody>
          <a:bodyPr wrap="none" rtlCol="0">
            <a:spAutoFit/>
          </a:bodyPr>
          <a:lstStyle/>
          <a:p>
            <a:r>
              <a:rPr lang="en-US" sz="140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Featured 1 week ago</a:t>
            </a:r>
          </a:p>
        </p:txBody>
      </p:sp>
    </p:spTree>
    <p:extLst>
      <p:ext uri="{BB962C8B-B14F-4D97-AF65-F5344CB8AC3E}">
        <p14:creationId xmlns:p14="http://schemas.microsoft.com/office/powerpoint/2010/main" val="238197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336BC7-476D-1250-3805-CFA4862233C3}"/>
            </a:ext>
          </a:extLst>
        </p:cNvPr>
        <p:cNvGrpSpPr/>
        <p:nvPr/>
      </p:nvGrpSpPr>
      <p:grpSpPr>
        <a:xfrm>
          <a:off x="0" y="0"/>
          <a:ext cx="0" cy="0"/>
          <a:chOff x="0" y="0"/>
          <a:chExt cx="0" cy="0"/>
        </a:xfrm>
      </p:grpSpPr>
      <p:pic>
        <p:nvPicPr>
          <p:cNvPr id="3" name="Picture 2" descr="A person with short brown hair&#10;&#10;Description automatically generated">
            <a:extLst>
              <a:ext uri="{FF2B5EF4-FFF2-40B4-BE49-F238E27FC236}">
                <a16:creationId xmlns:a16="http://schemas.microsoft.com/office/drawing/2014/main" id="{5E45485B-54B3-CBE6-0045-B7AED2C01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4740" y="967740"/>
            <a:ext cx="4922520" cy="4922520"/>
          </a:xfrm>
          <a:prstGeom prst="rect">
            <a:avLst/>
          </a:prstGeom>
        </p:spPr>
      </p:pic>
    </p:spTree>
    <p:extLst>
      <p:ext uri="{BB962C8B-B14F-4D97-AF65-F5344CB8AC3E}">
        <p14:creationId xmlns:p14="http://schemas.microsoft.com/office/powerpoint/2010/main" val="1383802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6AAFE-41ED-9A71-AF9F-EED08FDE5F9F}"/>
            </a:ext>
          </a:extLst>
        </p:cNvPr>
        <p:cNvGrpSpPr/>
        <p:nvPr/>
      </p:nvGrpSpPr>
      <p:grpSpPr>
        <a:xfrm>
          <a:off x="0" y="0"/>
          <a:ext cx="0" cy="0"/>
          <a:chOff x="0" y="0"/>
          <a:chExt cx="0" cy="0"/>
        </a:xfrm>
      </p:grpSpPr>
      <p:pic>
        <p:nvPicPr>
          <p:cNvPr id="3" name="Picture 2" descr="A white b in a circle&#10;&#10;Description automatically generated">
            <a:extLst>
              <a:ext uri="{FF2B5EF4-FFF2-40B4-BE49-F238E27FC236}">
                <a16:creationId xmlns:a16="http://schemas.microsoft.com/office/drawing/2014/main" id="{45B288C1-8047-6071-D514-2E2261B0F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4536" y="1347536"/>
            <a:ext cx="4162928" cy="4162928"/>
          </a:xfrm>
          <a:prstGeom prst="rect">
            <a:avLst/>
          </a:prstGeom>
        </p:spPr>
      </p:pic>
    </p:spTree>
    <p:extLst>
      <p:ext uri="{BB962C8B-B14F-4D97-AF65-F5344CB8AC3E}">
        <p14:creationId xmlns:p14="http://schemas.microsoft.com/office/powerpoint/2010/main" val="29001293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A35A72-CD33-4E30-22A5-7776BDBE8F9C}"/>
            </a:ext>
          </a:extLst>
        </p:cNvPr>
        <p:cNvGrpSpPr/>
        <p:nvPr/>
      </p:nvGrpSpPr>
      <p:grpSpPr>
        <a:xfrm>
          <a:off x="0" y="0"/>
          <a:ext cx="0" cy="0"/>
          <a:chOff x="0" y="0"/>
          <a:chExt cx="0" cy="0"/>
        </a:xfrm>
      </p:grpSpPr>
      <p:pic>
        <p:nvPicPr>
          <p:cNvPr id="3" name="Picture 2" descr="A graph showing a line&#10;&#10;Description automatically generated with medium confidence">
            <a:extLst>
              <a:ext uri="{FF2B5EF4-FFF2-40B4-BE49-F238E27FC236}">
                <a16:creationId xmlns:a16="http://schemas.microsoft.com/office/drawing/2014/main" id="{97A914E6-D441-C7C3-E62F-1ECA72E2D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4511" y="643466"/>
            <a:ext cx="8222978" cy="5571067"/>
          </a:xfrm>
          <a:prstGeom prst="rect">
            <a:avLst/>
          </a:prstGeom>
        </p:spPr>
      </p:pic>
    </p:spTree>
    <p:extLst>
      <p:ext uri="{BB962C8B-B14F-4D97-AF65-F5344CB8AC3E}">
        <p14:creationId xmlns:p14="http://schemas.microsoft.com/office/powerpoint/2010/main" val="29432838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752D1-2775-E357-A739-2E950CFA9942}"/>
            </a:ext>
          </a:extLst>
        </p:cNvPr>
        <p:cNvGrpSpPr/>
        <p:nvPr/>
      </p:nvGrpSpPr>
      <p:grpSpPr>
        <a:xfrm>
          <a:off x="0" y="0"/>
          <a:ext cx="0" cy="0"/>
          <a:chOff x="0" y="0"/>
          <a:chExt cx="0" cy="0"/>
        </a:xfrm>
      </p:grpSpPr>
      <p:pic>
        <p:nvPicPr>
          <p:cNvPr id="3" name="Picture 2" descr="A black text on a white background&#10;&#10;Description automatically generated">
            <a:extLst>
              <a:ext uri="{FF2B5EF4-FFF2-40B4-BE49-F238E27FC236}">
                <a16:creationId xmlns:a16="http://schemas.microsoft.com/office/drawing/2014/main" id="{AF766559-0DEE-A404-C65C-D299A7ED4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316" y="2996644"/>
            <a:ext cx="7211368" cy="864712"/>
          </a:xfrm>
          <a:prstGeom prst="rect">
            <a:avLst/>
          </a:prstGeom>
        </p:spPr>
      </p:pic>
    </p:spTree>
    <p:extLst>
      <p:ext uri="{BB962C8B-B14F-4D97-AF65-F5344CB8AC3E}">
        <p14:creationId xmlns:p14="http://schemas.microsoft.com/office/powerpoint/2010/main" val="3095351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29A4E-8A39-CAE8-8E05-F8464ADDC22C}"/>
            </a:ext>
          </a:extLst>
        </p:cNvPr>
        <p:cNvGrpSpPr/>
        <p:nvPr/>
      </p:nvGrpSpPr>
      <p:grpSpPr>
        <a:xfrm>
          <a:off x="0" y="0"/>
          <a:ext cx="0" cy="0"/>
          <a:chOff x="0" y="0"/>
          <a:chExt cx="0" cy="0"/>
        </a:xfrm>
      </p:grpSpPr>
      <p:pic>
        <p:nvPicPr>
          <p:cNvPr id="3" name="Picture 2" descr="A close-up of a sand clock&#10;&#10;Description automatically generated">
            <a:extLst>
              <a:ext uri="{FF2B5EF4-FFF2-40B4-BE49-F238E27FC236}">
                <a16:creationId xmlns:a16="http://schemas.microsoft.com/office/drawing/2014/main" id="{4AE1CECB-C464-C443-771B-3FB345B6A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6744" y="1090246"/>
            <a:ext cx="2018512" cy="4677508"/>
          </a:xfrm>
          <a:prstGeom prst="rect">
            <a:avLst/>
          </a:prstGeom>
        </p:spPr>
      </p:pic>
    </p:spTree>
    <p:extLst>
      <p:ext uri="{BB962C8B-B14F-4D97-AF65-F5344CB8AC3E}">
        <p14:creationId xmlns:p14="http://schemas.microsoft.com/office/powerpoint/2010/main" val="3741661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91551-D353-8791-1C3B-247B77999877}"/>
            </a:ext>
          </a:extLst>
        </p:cNvPr>
        <p:cNvGrpSpPr/>
        <p:nvPr/>
      </p:nvGrpSpPr>
      <p:grpSpPr>
        <a:xfrm>
          <a:off x="0" y="0"/>
          <a:ext cx="0" cy="0"/>
          <a:chOff x="0" y="0"/>
          <a:chExt cx="0" cy="0"/>
        </a:xfrm>
      </p:grpSpPr>
      <p:pic>
        <p:nvPicPr>
          <p:cNvPr id="3" name="Picture 2" descr="A white square with black text&#10;&#10;Description automatically generated">
            <a:extLst>
              <a:ext uri="{FF2B5EF4-FFF2-40B4-BE49-F238E27FC236}">
                <a16:creationId xmlns:a16="http://schemas.microsoft.com/office/drawing/2014/main" id="{259708B5-C7A7-EAE9-A0C5-443B6763FDC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713679" y="989763"/>
            <a:ext cx="4764642" cy="4878474"/>
          </a:xfrm>
          <a:prstGeom prst="rect">
            <a:avLst/>
          </a:prstGeom>
        </p:spPr>
      </p:pic>
    </p:spTree>
    <p:extLst>
      <p:ext uri="{BB962C8B-B14F-4D97-AF65-F5344CB8AC3E}">
        <p14:creationId xmlns:p14="http://schemas.microsoft.com/office/powerpoint/2010/main" val="9292587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42234F-9281-5ADA-9B44-93427D96E756}"/>
            </a:ext>
          </a:extLst>
        </p:cNvPr>
        <p:cNvGrpSpPr/>
        <p:nvPr/>
      </p:nvGrpSpPr>
      <p:grpSpPr>
        <a:xfrm>
          <a:off x="0" y="0"/>
          <a:ext cx="0" cy="0"/>
          <a:chOff x="0" y="0"/>
          <a:chExt cx="0" cy="0"/>
        </a:xfrm>
      </p:grpSpPr>
      <p:pic>
        <p:nvPicPr>
          <p:cNvPr id="3" name="Picture 2" descr="A person sitting in a chair&#10;&#10;Description automatically generated">
            <a:extLst>
              <a:ext uri="{FF2B5EF4-FFF2-40B4-BE49-F238E27FC236}">
                <a16:creationId xmlns:a16="http://schemas.microsoft.com/office/drawing/2014/main" id="{6E53858D-653E-2C85-AE5D-7C17E3D24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402" y="643466"/>
            <a:ext cx="5803195" cy="5571067"/>
          </a:xfrm>
          <a:prstGeom prst="rect">
            <a:avLst/>
          </a:prstGeom>
        </p:spPr>
      </p:pic>
    </p:spTree>
    <p:extLst>
      <p:ext uri="{BB962C8B-B14F-4D97-AF65-F5344CB8AC3E}">
        <p14:creationId xmlns:p14="http://schemas.microsoft.com/office/powerpoint/2010/main" val="1265819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E2301B-BF41-B4B6-2341-B2DAA904758F}"/>
            </a:ext>
          </a:extLst>
        </p:cNvPr>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47119D80-6013-AD77-5EAC-D6DCCE0C4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907204"/>
            <a:ext cx="10905066" cy="5043591"/>
          </a:xfrm>
          <a:prstGeom prst="rect">
            <a:avLst/>
          </a:prstGeom>
        </p:spPr>
      </p:pic>
      <p:sp>
        <p:nvSpPr>
          <p:cNvPr id="10" name="Rectangle 9">
            <a:extLst>
              <a:ext uri="{FF2B5EF4-FFF2-40B4-BE49-F238E27FC236}">
                <a16:creationId xmlns:a16="http://schemas.microsoft.com/office/drawing/2014/main" id="{B537A363-0092-5D9E-BDEB-668B616223B4}"/>
              </a:ext>
            </a:extLst>
          </p:cNvPr>
          <p:cNvSpPr/>
          <p:nvPr/>
        </p:nvSpPr>
        <p:spPr>
          <a:xfrm>
            <a:off x="409074" y="1573800"/>
            <a:ext cx="11221452" cy="4530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1BAE554-F6F0-F829-A401-3C03A0E4C9F9}"/>
              </a:ext>
            </a:extLst>
          </p:cNvPr>
          <p:cNvSpPr txBox="1"/>
          <p:nvPr/>
        </p:nvSpPr>
        <p:spPr>
          <a:xfrm>
            <a:off x="717884" y="1712495"/>
            <a:ext cx="5146345"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Bitcoin P2P Cryptocurrency</a:t>
            </a:r>
          </a:p>
        </p:txBody>
      </p:sp>
      <p:sp>
        <p:nvSpPr>
          <p:cNvPr id="5" name="TextBox 4">
            <a:extLst>
              <a:ext uri="{FF2B5EF4-FFF2-40B4-BE49-F238E27FC236}">
                <a16:creationId xmlns:a16="http://schemas.microsoft.com/office/drawing/2014/main" id="{C2A089F4-45EC-DA48-BB49-A3B148259097}"/>
              </a:ext>
            </a:extLst>
          </p:cNvPr>
          <p:cNvSpPr txBox="1"/>
          <p:nvPr/>
        </p:nvSpPr>
        <p:spPr>
          <a:xfrm>
            <a:off x="653912" y="2417399"/>
            <a:ext cx="7066165" cy="338554"/>
          </a:xfrm>
          <a:prstGeom prst="rect">
            <a:avLst/>
          </a:prstGeom>
          <a:noFill/>
        </p:spPr>
        <p:txBody>
          <a:bodyPr wrap="none" rtlCol="0">
            <a:spAutoFit/>
          </a:bodyPr>
          <a:lstStyle/>
          <a:p>
            <a:r>
              <a:rPr lang="en-US" sz="1600" i="1" dirty="0">
                <a:latin typeface="Times New Roman" panose="02020603050405020304" pitchFamily="18" charset="0"/>
                <a:cs typeface="Times New Roman" panose="02020603050405020304" pitchFamily="18" charset="0"/>
              </a:rPr>
              <a:t>If you have version 0.3.9 or lower, please upgrade for an important security update!</a:t>
            </a:r>
          </a:p>
        </p:txBody>
      </p:sp>
      <p:sp>
        <p:nvSpPr>
          <p:cNvPr id="6" name="TextBox 5">
            <a:extLst>
              <a:ext uri="{FF2B5EF4-FFF2-40B4-BE49-F238E27FC236}">
                <a16:creationId xmlns:a16="http://schemas.microsoft.com/office/drawing/2014/main" id="{FFECEAD5-808F-CD6C-5E7B-3E401E7FFEBB}"/>
              </a:ext>
            </a:extLst>
          </p:cNvPr>
          <p:cNvSpPr txBox="1"/>
          <p:nvPr/>
        </p:nvSpPr>
        <p:spPr>
          <a:xfrm>
            <a:off x="717884" y="3428999"/>
            <a:ext cx="10101227" cy="523220"/>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Bitcoin is a peer-to-peer network based digital currency. Peer-to-peer (P2P) means that there is no central authority to issue new money or</a:t>
            </a:r>
          </a:p>
          <a:p>
            <a:r>
              <a:rPr lang="en-US" sz="1400" dirty="0">
                <a:latin typeface="Times New Roman" panose="02020603050405020304" pitchFamily="18" charset="0"/>
                <a:cs typeface="Times New Roman" panose="02020603050405020304" pitchFamily="18" charset="0"/>
              </a:rPr>
              <a:t>Keep track of transactions. Instead, these tasks are managed collectively by the nodes of the network. Advantages:</a:t>
            </a:r>
          </a:p>
        </p:txBody>
      </p:sp>
      <p:sp>
        <p:nvSpPr>
          <p:cNvPr id="7" name="TextBox 6">
            <a:extLst>
              <a:ext uri="{FF2B5EF4-FFF2-40B4-BE49-F238E27FC236}">
                <a16:creationId xmlns:a16="http://schemas.microsoft.com/office/drawing/2014/main" id="{C6B8D15A-72FB-AD41-87F1-1BDA53C6CC99}"/>
              </a:ext>
            </a:extLst>
          </p:cNvPr>
          <p:cNvSpPr txBox="1"/>
          <p:nvPr/>
        </p:nvSpPr>
        <p:spPr>
          <a:xfrm>
            <a:off x="717884" y="5498431"/>
            <a:ext cx="802649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Bitcoin is an open source project currently in beta development stage. Development is hosted at </a:t>
            </a:r>
            <a:r>
              <a:rPr lang="en-US" sz="1400" u="sng" dirty="0">
                <a:solidFill>
                  <a:srgbClr val="1C20E0"/>
                </a:solidFill>
                <a:latin typeface="Times New Roman" panose="02020603050405020304" pitchFamily="18" charset="0"/>
                <a:cs typeface="Times New Roman" panose="02020603050405020304" pitchFamily="18" charset="0"/>
              </a:rPr>
              <a:t>SourceForge</a:t>
            </a:r>
            <a:r>
              <a:rPr lang="en-US" sz="1400"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808E9B39-6E30-070F-889F-43335CCFCE44}"/>
              </a:ext>
            </a:extLst>
          </p:cNvPr>
          <p:cNvSpPr txBox="1"/>
          <p:nvPr/>
        </p:nvSpPr>
        <p:spPr>
          <a:xfrm>
            <a:off x="902369" y="4032827"/>
            <a:ext cx="10118411"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Transfer money easily through the Internet, without having to trust middlemen.</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Third parties can’t prevent or control your transactions.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Bitcoin transactions are practically free, whereas credit cards and online payment system typically cost 1-5% per transaction plus</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various other merchant fees up to hundreds of dollars.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Be safe from the instability caused by fractional reserve banking and bad policies of central banks. The limited inflation of the Bitcoin</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system’s money supply is distributed evenly (by CPU power)throughout the network, not monopolized by the banks.</a:t>
            </a:r>
          </a:p>
        </p:txBody>
      </p:sp>
      <p:sp>
        <p:nvSpPr>
          <p:cNvPr id="9" name="TextBox 8">
            <a:extLst>
              <a:ext uri="{FF2B5EF4-FFF2-40B4-BE49-F238E27FC236}">
                <a16:creationId xmlns:a16="http://schemas.microsoft.com/office/drawing/2014/main" id="{7E3E1577-5E25-74AB-3EE1-F5884A7D1114}"/>
              </a:ext>
            </a:extLst>
          </p:cNvPr>
          <p:cNvSpPr txBox="1"/>
          <p:nvPr/>
        </p:nvSpPr>
        <p:spPr>
          <a:xfrm>
            <a:off x="818147" y="2889529"/>
            <a:ext cx="3285323"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Bitcoin P2P Cryptocurrency</a:t>
            </a:r>
          </a:p>
        </p:txBody>
      </p:sp>
    </p:spTree>
    <p:extLst>
      <p:ext uri="{BB962C8B-B14F-4D97-AF65-F5344CB8AC3E}">
        <p14:creationId xmlns:p14="http://schemas.microsoft.com/office/powerpoint/2010/main" val="2458994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214D04-5A7B-26CF-CAEF-8247EEEB11EA}"/>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0AC06DC-1990-3E30-092B-654A87C19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759" y="643466"/>
            <a:ext cx="9170482" cy="5571067"/>
          </a:xfrm>
          <a:prstGeom prst="rect">
            <a:avLst/>
          </a:prstGeom>
        </p:spPr>
      </p:pic>
      <p:sp>
        <p:nvSpPr>
          <p:cNvPr id="10" name="Rectangle 9">
            <a:extLst>
              <a:ext uri="{FF2B5EF4-FFF2-40B4-BE49-F238E27FC236}">
                <a16:creationId xmlns:a16="http://schemas.microsoft.com/office/drawing/2014/main" id="{86709EFE-4FFC-69E9-FAFE-439DE0C11DA8}"/>
              </a:ext>
            </a:extLst>
          </p:cNvPr>
          <p:cNvSpPr/>
          <p:nvPr/>
        </p:nvSpPr>
        <p:spPr>
          <a:xfrm>
            <a:off x="2731168" y="1680411"/>
            <a:ext cx="5769514" cy="30246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9FD0DD-9208-0B67-3AF1-8395770CCDD0}"/>
              </a:ext>
            </a:extLst>
          </p:cNvPr>
          <p:cNvSpPr txBox="1"/>
          <p:nvPr/>
        </p:nvSpPr>
        <p:spPr>
          <a:xfrm>
            <a:off x="2837754" y="2473078"/>
            <a:ext cx="5500224" cy="553998"/>
          </a:xfrm>
          <a:prstGeom prst="rect">
            <a:avLst/>
          </a:prstGeom>
          <a:noFill/>
        </p:spPr>
        <p:txBody>
          <a:bodyPr wrap="none" rtlCol="0">
            <a:spAutoFit/>
          </a:bodyPr>
          <a:lstStyle/>
          <a:p>
            <a:r>
              <a:rPr lang="en-US" sz="1000" dirty="0">
                <a:latin typeface="Roboto" panose="02000000000000000000" pitchFamily="2" charset="0"/>
                <a:ea typeface="Roboto" panose="02000000000000000000" pitchFamily="2" charset="0"/>
                <a:cs typeface="Roboto" panose="02000000000000000000" pitchFamily="2" charset="0"/>
              </a:rPr>
              <a:t>Bitcoin is a peer-to-peer digital currency. Peer-to-peer (P2P) means that there is no central</a:t>
            </a:r>
            <a:br>
              <a:rPr lang="en-US" sz="1000" dirty="0">
                <a:latin typeface="Roboto" panose="02000000000000000000" pitchFamily="2" charset="0"/>
                <a:ea typeface="Roboto" panose="02000000000000000000" pitchFamily="2" charset="0"/>
                <a:cs typeface="Roboto" panose="02000000000000000000" pitchFamily="2" charset="0"/>
              </a:rPr>
            </a:br>
            <a:r>
              <a:rPr lang="en-US" sz="1000" dirty="0">
                <a:latin typeface="Roboto" panose="02000000000000000000" pitchFamily="2" charset="0"/>
                <a:ea typeface="Roboto" panose="02000000000000000000" pitchFamily="2" charset="0"/>
                <a:cs typeface="Roboto" panose="02000000000000000000" pitchFamily="2" charset="0"/>
              </a:rPr>
              <a:t>authority to issue new money or keep track of transactions. Instead, these tasks are managed</a:t>
            </a:r>
            <a:br>
              <a:rPr lang="en-US" sz="1000" dirty="0">
                <a:latin typeface="Roboto" panose="02000000000000000000" pitchFamily="2" charset="0"/>
                <a:ea typeface="Roboto" panose="02000000000000000000" pitchFamily="2" charset="0"/>
                <a:cs typeface="Roboto" panose="02000000000000000000" pitchFamily="2" charset="0"/>
              </a:rPr>
            </a:br>
            <a:r>
              <a:rPr lang="en-US" sz="1000" dirty="0">
                <a:latin typeface="Roboto" panose="02000000000000000000" pitchFamily="2" charset="0"/>
                <a:ea typeface="Roboto" panose="02000000000000000000" pitchFamily="2" charset="0"/>
                <a:cs typeface="Roboto" panose="02000000000000000000" pitchFamily="2" charset="0"/>
              </a:rPr>
              <a:t>collectively by the nodes of the network. Advantages:</a:t>
            </a:r>
          </a:p>
        </p:txBody>
      </p:sp>
      <p:sp>
        <p:nvSpPr>
          <p:cNvPr id="5" name="TextBox 4">
            <a:extLst>
              <a:ext uri="{FF2B5EF4-FFF2-40B4-BE49-F238E27FC236}">
                <a16:creationId xmlns:a16="http://schemas.microsoft.com/office/drawing/2014/main" id="{65A87B91-E2BB-1575-C01D-8537B2FFFED4}"/>
              </a:ext>
            </a:extLst>
          </p:cNvPr>
          <p:cNvSpPr txBox="1"/>
          <p:nvPr/>
        </p:nvSpPr>
        <p:spPr>
          <a:xfrm>
            <a:off x="2849776" y="3997224"/>
            <a:ext cx="5650906" cy="707886"/>
          </a:xfrm>
          <a:prstGeom prst="rect">
            <a:avLst/>
          </a:prstGeom>
          <a:noFill/>
        </p:spPr>
        <p:txBody>
          <a:bodyPr wrap="none" rtlCol="0">
            <a:spAutoFit/>
          </a:bodyPr>
          <a:lstStyle/>
          <a:p>
            <a:r>
              <a:rPr lang="en-US" sz="1000" dirty="0">
                <a:latin typeface="Roboto" panose="02000000000000000000" pitchFamily="2" charset="0"/>
                <a:ea typeface="Roboto" panose="02000000000000000000" pitchFamily="2" charset="0"/>
                <a:cs typeface="Roboto" panose="02000000000000000000" pitchFamily="2" charset="0"/>
              </a:rPr>
              <a:t>Bitcoin is an open source project currently in beta development stage. Development is hosted at </a:t>
            </a:r>
            <a:br>
              <a:rPr lang="en-US" sz="1000" dirty="0">
                <a:latin typeface="Roboto" panose="02000000000000000000" pitchFamily="2" charset="0"/>
                <a:ea typeface="Roboto" panose="02000000000000000000" pitchFamily="2" charset="0"/>
                <a:cs typeface="Roboto" panose="02000000000000000000" pitchFamily="2" charset="0"/>
              </a:rPr>
            </a:br>
            <a:r>
              <a:rPr lang="en-US" sz="1000" u="sng" dirty="0">
                <a:solidFill>
                  <a:srgbClr val="1C20E0"/>
                </a:solidFill>
                <a:latin typeface="Roboto" panose="02000000000000000000" pitchFamily="2" charset="0"/>
                <a:ea typeface="Roboto" panose="02000000000000000000" pitchFamily="2" charset="0"/>
                <a:cs typeface="Roboto" panose="02000000000000000000" pitchFamily="2" charset="0"/>
              </a:rPr>
              <a:t>Github</a:t>
            </a:r>
            <a:r>
              <a:rPr lang="en-US" sz="1000" dirty="0">
                <a:latin typeface="Roboto" panose="02000000000000000000" pitchFamily="2" charset="0"/>
                <a:ea typeface="Roboto" panose="02000000000000000000" pitchFamily="2" charset="0"/>
                <a:cs typeface="Roboto" panose="02000000000000000000" pitchFamily="2" charset="0"/>
              </a:rPr>
              <a:t>.</a:t>
            </a:r>
          </a:p>
          <a:p>
            <a:endParaRPr lang="en-US" sz="1000" dirty="0">
              <a:latin typeface="Roboto" panose="02000000000000000000" pitchFamily="2" charset="0"/>
              <a:ea typeface="Roboto" panose="02000000000000000000" pitchFamily="2" charset="0"/>
              <a:cs typeface="Roboto" panose="02000000000000000000" pitchFamily="2" charset="0"/>
            </a:endParaRPr>
          </a:p>
          <a:p>
            <a:r>
              <a:rPr lang="en-US" sz="1000" dirty="0">
                <a:latin typeface="Roboto" panose="02000000000000000000" pitchFamily="2" charset="0"/>
                <a:ea typeface="Roboto" panose="02000000000000000000" pitchFamily="2" charset="0"/>
                <a:cs typeface="Roboto" panose="02000000000000000000" pitchFamily="2" charset="0"/>
              </a:rPr>
              <a:t>Screenshots:</a:t>
            </a:r>
          </a:p>
        </p:txBody>
      </p:sp>
      <p:sp>
        <p:nvSpPr>
          <p:cNvPr id="6" name="TextBox 5">
            <a:extLst>
              <a:ext uri="{FF2B5EF4-FFF2-40B4-BE49-F238E27FC236}">
                <a16:creationId xmlns:a16="http://schemas.microsoft.com/office/drawing/2014/main" id="{61495ED3-D466-9D6C-25C4-0234683B1938}"/>
              </a:ext>
            </a:extLst>
          </p:cNvPr>
          <p:cNvSpPr txBox="1"/>
          <p:nvPr/>
        </p:nvSpPr>
        <p:spPr>
          <a:xfrm>
            <a:off x="2909889" y="3081263"/>
            <a:ext cx="5530681" cy="861774"/>
          </a:xfrm>
          <a:prstGeom prst="rect">
            <a:avLst/>
          </a:prstGeom>
          <a:noFill/>
        </p:spPr>
        <p:txBody>
          <a:bodyPr wrap="none" rtlCol="0">
            <a:spAutoFit/>
          </a:bodyPr>
          <a:lstStyle/>
          <a:p>
            <a:pPr marL="171450" indent="-171450">
              <a:buFont typeface="Arial" panose="020B0604020202020204" pitchFamily="34" charset="0"/>
              <a:buChar char="•"/>
            </a:pPr>
            <a:r>
              <a:rPr lang="en-US" sz="1000" dirty="0">
                <a:latin typeface="Roboto" panose="02000000000000000000" pitchFamily="2" charset="0"/>
                <a:ea typeface="Roboto" panose="02000000000000000000" pitchFamily="2" charset="0"/>
                <a:cs typeface="Roboto" panose="02000000000000000000" pitchFamily="2" charset="0"/>
              </a:rPr>
              <a:t>Bitcoins can be sent easily through the Internet, without having to trust middlemen.</a:t>
            </a:r>
          </a:p>
          <a:p>
            <a:pPr marL="171450" indent="-171450">
              <a:buFont typeface="Arial" panose="020B0604020202020204" pitchFamily="34" charset="0"/>
              <a:buChar char="•"/>
            </a:pPr>
            <a:r>
              <a:rPr lang="en-US" sz="1000" dirty="0">
                <a:latin typeface="Roboto" panose="02000000000000000000" pitchFamily="2" charset="0"/>
                <a:ea typeface="Roboto" panose="02000000000000000000" pitchFamily="2" charset="0"/>
                <a:cs typeface="Roboto" panose="02000000000000000000" pitchFamily="2" charset="0"/>
              </a:rPr>
              <a:t>Transactions are designed to be computationally prohibitive to reverse.</a:t>
            </a:r>
          </a:p>
          <a:p>
            <a:pPr marL="171450" indent="-171450">
              <a:buFont typeface="Arial" panose="020B0604020202020204" pitchFamily="34" charset="0"/>
              <a:buChar char="•"/>
            </a:pPr>
            <a:r>
              <a:rPr lang="en-US" sz="1000" dirty="0">
                <a:latin typeface="Roboto" panose="02000000000000000000" pitchFamily="2" charset="0"/>
                <a:ea typeface="Roboto" panose="02000000000000000000" pitchFamily="2" charset="0"/>
                <a:cs typeface="Roboto" panose="02000000000000000000" pitchFamily="2" charset="0"/>
              </a:rPr>
              <a:t>Be safe from instability caused by fractional reverse banking and central banks. The limited</a:t>
            </a:r>
            <a:br>
              <a:rPr lang="en-US" sz="1000" dirty="0">
                <a:latin typeface="Roboto" panose="02000000000000000000" pitchFamily="2" charset="0"/>
                <a:ea typeface="Roboto" panose="02000000000000000000" pitchFamily="2" charset="0"/>
                <a:cs typeface="Roboto" panose="02000000000000000000" pitchFamily="2" charset="0"/>
              </a:rPr>
            </a:br>
            <a:r>
              <a:rPr lang="en-US" sz="1000" dirty="0">
                <a:latin typeface="Roboto" panose="02000000000000000000" pitchFamily="2" charset="0"/>
                <a:ea typeface="Roboto" panose="02000000000000000000" pitchFamily="2" charset="0"/>
                <a:cs typeface="Roboto" panose="02000000000000000000" pitchFamily="2" charset="0"/>
              </a:rPr>
              <a:t>inflation of the Bitcoin system’s money supply is distributed evenly (by CPU power)</a:t>
            </a:r>
            <a:br>
              <a:rPr lang="en-US" sz="1000" dirty="0">
                <a:latin typeface="Roboto" panose="02000000000000000000" pitchFamily="2" charset="0"/>
                <a:ea typeface="Roboto" panose="02000000000000000000" pitchFamily="2" charset="0"/>
                <a:cs typeface="Roboto" panose="02000000000000000000" pitchFamily="2" charset="0"/>
              </a:rPr>
            </a:br>
            <a:r>
              <a:rPr lang="en-US" sz="1000" dirty="0">
                <a:latin typeface="Roboto" panose="02000000000000000000" pitchFamily="2" charset="0"/>
                <a:ea typeface="Roboto" panose="02000000000000000000" pitchFamily="2" charset="0"/>
                <a:cs typeface="Roboto" panose="02000000000000000000" pitchFamily="2" charset="0"/>
              </a:rPr>
              <a:t>throughout the network, not monopolized by banks.</a:t>
            </a:r>
          </a:p>
        </p:txBody>
      </p:sp>
      <p:sp>
        <p:nvSpPr>
          <p:cNvPr id="7" name="TextBox 6">
            <a:extLst>
              <a:ext uri="{FF2B5EF4-FFF2-40B4-BE49-F238E27FC236}">
                <a16:creationId xmlns:a16="http://schemas.microsoft.com/office/drawing/2014/main" id="{387D2E2D-B42C-49F1-2EF9-D863D69CB735}"/>
              </a:ext>
            </a:extLst>
          </p:cNvPr>
          <p:cNvSpPr txBox="1"/>
          <p:nvPr/>
        </p:nvSpPr>
        <p:spPr>
          <a:xfrm>
            <a:off x="2837754" y="1680411"/>
            <a:ext cx="4884671" cy="246221"/>
          </a:xfrm>
          <a:prstGeom prst="rect">
            <a:avLst/>
          </a:prstGeom>
          <a:noFill/>
        </p:spPr>
        <p:txBody>
          <a:bodyPr wrap="none" rtlCol="0">
            <a:spAutoFit/>
          </a:bodyPr>
          <a:lstStyle/>
          <a:p>
            <a:r>
              <a:rPr lang="en-US" sz="1000" i="1" dirty="0">
                <a:latin typeface="Roboto" panose="02000000000000000000" pitchFamily="2" charset="0"/>
                <a:ea typeface="Roboto" panose="02000000000000000000" pitchFamily="2" charset="0"/>
                <a:cs typeface="Roboto" panose="02000000000000000000" pitchFamily="2" charset="0"/>
              </a:rPr>
              <a:t>If you have version 0.3.9 or lower, please upgrade for an important security update!</a:t>
            </a:r>
          </a:p>
        </p:txBody>
      </p:sp>
      <p:sp>
        <p:nvSpPr>
          <p:cNvPr id="9" name="TextBox 8">
            <a:extLst>
              <a:ext uri="{FF2B5EF4-FFF2-40B4-BE49-F238E27FC236}">
                <a16:creationId xmlns:a16="http://schemas.microsoft.com/office/drawing/2014/main" id="{5856A08A-ECC1-97AE-C0A2-490F453C9A63}"/>
              </a:ext>
            </a:extLst>
          </p:cNvPr>
          <p:cNvSpPr txBox="1"/>
          <p:nvPr/>
        </p:nvSpPr>
        <p:spPr>
          <a:xfrm>
            <a:off x="2837754" y="2060192"/>
            <a:ext cx="3098092" cy="369332"/>
          </a:xfrm>
          <a:prstGeom prst="rect">
            <a:avLst/>
          </a:prstGeom>
          <a:noFill/>
        </p:spPr>
        <p:txBody>
          <a:bodyPr wrap="none" rtlCol="0">
            <a:spAutoFit/>
          </a:bodyPr>
          <a:lstStyle/>
          <a:p>
            <a:r>
              <a:rPr lang="en-US" b="1" i="1" dirty="0">
                <a:latin typeface="Times New Roman" panose="02020603050405020304" pitchFamily="18" charset="0"/>
                <a:cs typeface="Times New Roman" panose="02020603050405020304" pitchFamily="18" charset="0"/>
              </a:rPr>
              <a:t>Bitcoin P2P Virtual Currency</a:t>
            </a:r>
          </a:p>
        </p:txBody>
      </p:sp>
    </p:spTree>
    <p:extLst>
      <p:ext uri="{BB962C8B-B14F-4D97-AF65-F5344CB8AC3E}">
        <p14:creationId xmlns:p14="http://schemas.microsoft.com/office/powerpoint/2010/main" val="2532368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56CAFB-29BA-0CF1-A7C2-98765ADFB2EB}"/>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31DBB0F-6FAC-1B96-8030-8D1A3505DD9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126435" y="1"/>
            <a:ext cx="9939130" cy="6857998"/>
          </a:xfrm>
          <a:prstGeom prst="rect">
            <a:avLst/>
          </a:prstGeom>
        </p:spPr>
      </p:pic>
      <p:sp>
        <p:nvSpPr>
          <p:cNvPr id="6" name="Rectangle 5">
            <a:extLst>
              <a:ext uri="{FF2B5EF4-FFF2-40B4-BE49-F238E27FC236}">
                <a16:creationId xmlns:a16="http://schemas.microsoft.com/office/drawing/2014/main" id="{8EFA2188-EAEF-F396-21FE-B1B3C0DD41FD}"/>
              </a:ext>
            </a:extLst>
          </p:cNvPr>
          <p:cNvSpPr/>
          <p:nvPr/>
        </p:nvSpPr>
        <p:spPr>
          <a:xfrm>
            <a:off x="2486526" y="1259305"/>
            <a:ext cx="2610868" cy="4001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A4036D3-46F2-9B4A-27F9-42053F3943EA}"/>
              </a:ext>
            </a:extLst>
          </p:cNvPr>
          <p:cNvSpPr txBox="1"/>
          <p:nvPr/>
        </p:nvSpPr>
        <p:spPr>
          <a:xfrm>
            <a:off x="2562726" y="1259305"/>
            <a:ext cx="2534668"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cs typeface="Roboto" panose="02000000000000000000" pitchFamily="2" charset="0"/>
              </a:rPr>
              <a:t>P2P Virtual Currency</a:t>
            </a:r>
          </a:p>
        </p:txBody>
      </p:sp>
      <p:sp>
        <p:nvSpPr>
          <p:cNvPr id="7" name="Rectangle 6">
            <a:extLst>
              <a:ext uri="{FF2B5EF4-FFF2-40B4-BE49-F238E27FC236}">
                <a16:creationId xmlns:a16="http://schemas.microsoft.com/office/drawing/2014/main" id="{5D0E616D-6ED9-AA4A-C4A5-FBEED8EA9DDB}"/>
              </a:ext>
            </a:extLst>
          </p:cNvPr>
          <p:cNvSpPr/>
          <p:nvPr/>
        </p:nvSpPr>
        <p:spPr>
          <a:xfrm>
            <a:off x="2402304" y="1876925"/>
            <a:ext cx="7018421" cy="5574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0D903BB-5F8D-F0E6-3D2C-2FF5C8F6AF35}"/>
              </a:ext>
            </a:extLst>
          </p:cNvPr>
          <p:cNvSpPr txBox="1"/>
          <p:nvPr/>
        </p:nvSpPr>
        <p:spPr>
          <a:xfrm>
            <a:off x="2534652" y="1965156"/>
            <a:ext cx="6699270" cy="415498"/>
          </a:xfrm>
          <a:prstGeom prst="rect">
            <a:avLst/>
          </a:prstGeom>
          <a:noFill/>
        </p:spPr>
        <p:txBody>
          <a:bodyPr wrap="none" rtlCol="0">
            <a:spAutoFit/>
          </a:bodyPr>
          <a:lstStyle/>
          <a:p>
            <a:r>
              <a:rPr lang="en-US" sz="1050" b="1" dirty="0">
                <a:latin typeface="Roboto" panose="02000000000000000000" pitchFamily="2" charset="0"/>
                <a:ea typeface="Roboto" panose="02000000000000000000" pitchFamily="2" charset="0"/>
                <a:cs typeface="Roboto" panose="02000000000000000000" pitchFamily="2" charset="0"/>
              </a:rPr>
              <a:t>Bitcoin is a peer-to-peer currency. Peer-to-peer means that no central authority issues new money or tracks</a:t>
            </a:r>
            <a:br>
              <a:rPr lang="en-US" sz="1050" b="1" dirty="0">
                <a:latin typeface="Roboto" panose="02000000000000000000" pitchFamily="2" charset="0"/>
                <a:ea typeface="Roboto" panose="02000000000000000000" pitchFamily="2" charset="0"/>
                <a:cs typeface="Roboto" panose="02000000000000000000" pitchFamily="2" charset="0"/>
              </a:rPr>
            </a:br>
            <a:r>
              <a:rPr lang="en-US" sz="1050" b="1" dirty="0">
                <a:latin typeface="Roboto" panose="02000000000000000000" pitchFamily="2" charset="0"/>
                <a:ea typeface="Roboto" panose="02000000000000000000" pitchFamily="2" charset="0"/>
                <a:cs typeface="Roboto" panose="02000000000000000000" pitchFamily="2" charset="0"/>
              </a:rPr>
              <a:t>transactions. These tasks are managed collectively by the network.</a:t>
            </a:r>
          </a:p>
        </p:txBody>
      </p:sp>
      <p:sp>
        <p:nvSpPr>
          <p:cNvPr id="12" name="Rectangle 11">
            <a:extLst>
              <a:ext uri="{FF2B5EF4-FFF2-40B4-BE49-F238E27FC236}">
                <a16:creationId xmlns:a16="http://schemas.microsoft.com/office/drawing/2014/main" id="{85349338-3942-1432-AA0B-72102E1EF6DD}"/>
              </a:ext>
            </a:extLst>
          </p:cNvPr>
          <p:cNvSpPr/>
          <p:nvPr/>
        </p:nvSpPr>
        <p:spPr>
          <a:xfrm>
            <a:off x="2486526" y="2434388"/>
            <a:ext cx="5394158" cy="5574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F45670-6E9A-9D1F-91C1-C6E035CF2414}"/>
              </a:ext>
            </a:extLst>
          </p:cNvPr>
          <p:cNvSpPr txBox="1"/>
          <p:nvPr/>
        </p:nvSpPr>
        <p:spPr>
          <a:xfrm>
            <a:off x="2534652" y="2488936"/>
            <a:ext cx="1390124" cy="400110"/>
          </a:xfrm>
          <a:prstGeom prst="rect">
            <a:avLst/>
          </a:prstGeom>
          <a:noFill/>
        </p:spPr>
        <p:txBody>
          <a:bodyPr wrap="none" rtlCol="0">
            <a:spAutoFit/>
          </a:bodyPr>
          <a:lstStyle/>
          <a:p>
            <a:r>
              <a:rPr lang="en-US" sz="2000" dirty="0">
                <a:solidFill>
                  <a:srgbClr val="3B323E"/>
                </a:solidFill>
                <a:latin typeface="Roboto" panose="02000000000000000000" pitchFamily="2" charset="0"/>
                <a:ea typeface="Roboto" panose="02000000000000000000" pitchFamily="2" charset="0"/>
                <a:cs typeface="Roboto" panose="02000000000000000000" pitchFamily="2" charset="0"/>
              </a:rPr>
              <a:t>Resources</a:t>
            </a:r>
          </a:p>
        </p:txBody>
      </p:sp>
      <p:sp>
        <p:nvSpPr>
          <p:cNvPr id="9" name="TextBox 8">
            <a:extLst>
              <a:ext uri="{FF2B5EF4-FFF2-40B4-BE49-F238E27FC236}">
                <a16:creationId xmlns:a16="http://schemas.microsoft.com/office/drawing/2014/main" id="{1B1110F9-23F4-96BB-EC27-DCC9D48529DC}"/>
              </a:ext>
            </a:extLst>
          </p:cNvPr>
          <p:cNvSpPr txBox="1"/>
          <p:nvPr/>
        </p:nvSpPr>
        <p:spPr>
          <a:xfrm>
            <a:off x="6023810" y="2488936"/>
            <a:ext cx="1324402" cy="400110"/>
          </a:xfrm>
          <a:prstGeom prst="rect">
            <a:avLst/>
          </a:prstGeom>
          <a:noFill/>
        </p:spPr>
        <p:txBody>
          <a:bodyPr wrap="none" rtlCol="0">
            <a:spAutoFit/>
          </a:bodyPr>
          <a:lstStyle/>
          <a:p>
            <a:r>
              <a:rPr lang="en-US" sz="2000" dirty="0">
                <a:solidFill>
                  <a:srgbClr val="3B323E"/>
                </a:solidFill>
                <a:latin typeface="Roboto" panose="02000000000000000000" pitchFamily="2" charset="0"/>
                <a:ea typeface="Roboto" panose="02000000000000000000" pitchFamily="2" charset="0"/>
                <a:cs typeface="Roboto" panose="02000000000000000000" pitchFamily="2" charset="0"/>
              </a:rPr>
              <a:t>Download</a:t>
            </a:r>
          </a:p>
        </p:txBody>
      </p:sp>
      <p:sp>
        <p:nvSpPr>
          <p:cNvPr id="13" name="Rectangle 12">
            <a:extLst>
              <a:ext uri="{FF2B5EF4-FFF2-40B4-BE49-F238E27FC236}">
                <a16:creationId xmlns:a16="http://schemas.microsoft.com/office/drawing/2014/main" id="{BF73613B-850D-80B5-95E8-2D0AB021F5C2}"/>
              </a:ext>
            </a:extLst>
          </p:cNvPr>
          <p:cNvSpPr/>
          <p:nvPr/>
        </p:nvSpPr>
        <p:spPr>
          <a:xfrm>
            <a:off x="2402304" y="4232577"/>
            <a:ext cx="5394158" cy="5574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ED7AAAB-C99A-E201-E505-4E382F07FC49}"/>
              </a:ext>
            </a:extLst>
          </p:cNvPr>
          <p:cNvSpPr txBox="1"/>
          <p:nvPr/>
        </p:nvSpPr>
        <p:spPr>
          <a:xfrm>
            <a:off x="2534652" y="4389930"/>
            <a:ext cx="994183" cy="400110"/>
          </a:xfrm>
          <a:prstGeom prst="rect">
            <a:avLst/>
          </a:prstGeom>
          <a:noFill/>
        </p:spPr>
        <p:txBody>
          <a:bodyPr wrap="none" rtlCol="0">
            <a:spAutoFit/>
          </a:bodyPr>
          <a:lstStyle/>
          <a:p>
            <a:r>
              <a:rPr lang="en-US" sz="2000" dirty="0">
                <a:solidFill>
                  <a:srgbClr val="3B323E"/>
                </a:solidFill>
                <a:latin typeface="Roboto" panose="02000000000000000000" pitchFamily="2" charset="0"/>
                <a:ea typeface="Roboto" panose="02000000000000000000" pitchFamily="2" charset="0"/>
                <a:cs typeface="Roboto" panose="02000000000000000000" pitchFamily="2" charset="0"/>
              </a:rPr>
              <a:t>Project</a:t>
            </a:r>
          </a:p>
        </p:txBody>
      </p:sp>
      <p:sp>
        <p:nvSpPr>
          <p:cNvPr id="11" name="TextBox 10">
            <a:extLst>
              <a:ext uri="{FF2B5EF4-FFF2-40B4-BE49-F238E27FC236}">
                <a16:creationId xmlns:a16="http://schemas.microsoft.com/office/drawing/2014/main" id="{56CDDC96-BDEB-C7A8-459F-CC5E172B893E}"/>
              </a:ext>
            </a:extLst>
          </p:cNvPr>
          <p:cNvSpPr txBox="1"/>
          <p:nvPr/>
        </p:nvSpPr>
        <p:spPr>
          <a:xfrm>
            <a:off x="6023810" y="4277629"/>
            <a:ext cx="1495922" cy="400110"/>
          </a:xfrm>
          <a:prstGeom prst="rect">
            <a:avLst/>
          </a:prstGeom>
          <a:noFill/>
        </p:spPr>
        <p:txBody>
          <a:bodyPr wrap="none" rtlCol="0">
            <a:spAutoFit/>
          </a:bodyPr>
          <a:lstStyle/>
          <a:p>
            <a:r>
              <a:rPr lang="en-US" sz="2000" dirty="0">
                <a:solidFill>
                  <a:srgbClr val="3B323E"/>
                </a:solidFill>
                <a:latin typeface="Roboto" panose="02000000000000000000" pitchFamily="2" charset="0"/>
                <a:ea typeface="Roboto" panose="02000000000000000000" pitchFamily="2" charset="0"/>
                <a:cs typeface="Roboto" panose="02000000000000000000" pitchFamily="2" charset="0"/>
              </a:rPr>
              <a:t>Community</a:t>
            </a:r>
          </a:p>
        </p:txBody>
      </p:sp>
      <p:sp>
        <p:nvSpPr>
          <p:cNvPr id="15" name="Rectangle 14">
            <a:extLst>
              <a:ext uri="{FF2B5EF4-FFF2-40B4-BE49-F238E27FC236}">
                <a16:creationId xmlns:a16="http://schemas.microsoft.com/office/drawing/2014/main" id="{1C3D9A21-8AB6-45B9-C785-8F7DB866CB94}"/>
              </a:ext>
            </a:extLst>
          </p:cNvPr>
          <p:cNvSpPr/>
          <p:nvPr/>
        </p:nvSpPr>
        <p:spPr>
          <a:xfrm>
            <a:off x="2783303" y="3018327"/>
            <a:ext cx="3128211" cy="13154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2418BEB-728E-5040-CB5C-B25D13F42AD1}"/>
              </a:ext>
            </a:extLst>
          </p:cNvPr>
          <p:cNvSpPr txBox="1"/>
          <p:nvPr/>
        </p:nvSpPr>
        <p:spPr>
          <a:xfrm>
            <a:off x="2952135" y="2982466"/>
            <a:ext cx="2521844" cy="1384995"/>
          </a:xfrm>
          <a:prstGeom prst="rect">
            <a:avLst/>
          </a:prstGeom>
          <a:noFill/>
        </p:spPr>
        <p:txBody>
          <a:bodyPr wrap="none" rtlCol="0">
            <a:spAutoFit/>
          </a:bodyPr>
          <a:lstStyle/>
          <a:p>
            <a:r>
              <a:rPr lang="en-US" sz="1400" b="1" u="sng" dirty="0">
                <a:solidFill>
                  <a:srgbClr val="AB3D4E"/>
                </a:solidFill>
                <a:latin typeface="Roboto" panose="02000000000000000000" pitchFamily="2" charset="0"/>
                <a:ea typeface="Roboto" panose="02000000000000000000" pitchFamily="2" charset="0"/>
                <a:cs typeface="Roboto" panose="02000000000000000000" pitchFamily="2" charset="0"/>
              </a:rPr>
              <a:t>What is Bitcoin?</a:t>
            </a:r>
          </a:p>
          <a:p>
            <a:r>
              <a:rPr lang="en-US" sz="1400" b="1" u="sng" dirty="0">
                <a:solidFill>
                  <a:srgbClr val="AB3D4E"/>
                </a:solidFill>
                <a:latin typeface="Roboto" panose="02000000000000000000" pitchFamily="2" charset="0"/>
                <a:ea typeface="Roboto" panose="02000000000000000000" pitchFamily="2" charset="0"/>
                <a:cs typeface="Roboto" panose="02000000000000000000" pitchFamily="2" charset="0"/>
              </a:rPr>
              <a:t>FAQ</a:t>
            </a:r>
          </a:p>
          <a:p>
            <a:r>
              <a:rPr lang="en-US" sz="1400" b="1" u="sng" dirty="0">
                <a:solidFill>
                  <a:srgbClr val="AB3D4E"/>
                </a:solidFill>
                <a:latin typeface="Roboto" panose="02000000000000000000" pitchFamily="2" charset="0"/>
                <a:ea typeface="Roboto" panose="02000000000000000000" pitchFamily="2" charset="0"/>
                <a:cs typeface="Roboto" panose="02000000000000000000" pitchFamily="2" charset="0"/>
              </a:rPr>
              <a:t>Wiki/Help</a:t>
            </a:r>
          </a:p>
          <a:p>
            <a:r>
              <a:rPr lang="en-US" sz="1400" b="1" u="sng" dirty="0">
                <a:solidFill>
                  <a:srgbClr val="AB3D4E"/>
                </a:solidFill>
                <a:latin typeface="Roboto" panose="02000000000000000000" pitchFamily="2" charset="0"/>
                <a:ea typeface="Roboto" panose="02000000000000000000" pitchFamily="2" charset="0"/>
                <a:cs typeface="Roboto" panose="02000000000000000000" pitchFamily="2" charset="0"/>
              </a:rPr>
              <a:t>Forum</a:t>
            </a:r>
          </a:p>
          <a:p>
            <a:r>
              <a:rPr lang="en-US" sz="1400" b="1" u="sng" dirty="0">
                <a:solidFill>
                  <a:srgbClr val="AB3D4E"/>
                </a:solidFill>
                <a:latin typeface="Roboto" panose="02000000000000000000" pitchFamily="2" charset="0"/>
                <a:ea typeface="Roboto" panose="02000000000000000000" pitchFamily="2" charset="0"/>
                <a:cs typeface="Roboto" panose="02000000000000000000" pitchFamily="2" charset="0"/>
              </a:rPr>
              <a:t>Bitcoin-accepting Merchants</a:t>
            </a:r>
          </a:p>
          <a:p>
            <a:r>
              <a:rPr lang="en-US" sz="1400" b="1" u="sng" dirty="0">
                <a:solidFill>
                  <a:srgbClr val="AB3D4E"/>
                </a:solidFill>
                <a:latin typeface="Roboto" panose="02000000000000000000" pitchFamily="2" charset="0"/>
                <a:ea typeface="Roboto" panose="02000000000000000000" pitchFamily="2" charset="0"/>
                <a:cs typeface="Roboto" panose="02000000000000000000" pitchFamily="2" charset="0"/>
              </a:rPr>
              <a:t>Merchant </a:t>
            </a:r>
            <a:r>
              <a:rPr lang="en-US" sz="1400" b="1" u="sng" dirty="0" err="1">
                <a:solidFill>
                  <a:srgbClr val="AB3D4E"/>
                </a:solidFill>
                <a:latin typeface="Roboto" panose="02000000000000000000" pitchFamily="2" charset="0"/>
                <a:ea typeface="Roboto" panose="02000000000000000000" pitchFamily="2" charset="0"/>
                <a:cs typeface="Roboto" panose="02000000000000000000" pitchFamily="2" charset="0"/>
              </a:rPr>
              <a:t>Howto</a:t>
            </a:r>
            <a:endParaRPr lang="en-US" sz="1400" b="1" u="sng" dirty="0">
              <a:solidFill>
                <a:srgbClr val="AB3D4E"/>
              </a:solidFill>
              <a:latin typeface="Roboto" panose="02000000000000000000" pitchFamily="2" charset="0"/>
              <a:ea typeface="Roboto" panose="02000000000000000000" pitchFamily="2" charset="0"/>
              <a:cs typeface="Roboto" panose="02000000000000000000" pitchFamily="2" charset="0"/>
            </a:endParaRPr>
          </a:p>
        </p:txBody>
      </p:sp>
      <p:sp>
        <p:nvSpPr>
          <p:cNvPr id="18" name="Rectangle 17">
            <a:extLst>
              <a:ext uri="{FF2B5EF4-FFF2-40B4-BE49-F238E27FC236}">
                <a16:creationId xmlns:a16="http://schemas.microsoft.com/office/drawing/2014/main" id="{7DED90F9-67D9-DF81-0737-109FA5B59B6B}"/>
              </a:ext>
            </a:extLst>
          </p:cNvPr>
          <p:cNvSpPr/>
          <p:nvPr/>
        </p:nvSpPr>
        <p:spPr>
          <a:xfrm>
            <a:off x="2460934" y="4743712"/>
            <a:ext cx="3635066" cy="1974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9A6659A-173E-5077-0951-C29831C9D56F}"/>
              </a:ext>
            </a:extLst>
          </p:cNvPr>
          <p:cNvSpPr txBox="1">
            <a:spLocks/>
          </p:cNvSpPr>
          <p:nvPr/>
        </p:nvSpPr>
        <p:spPr>
          <a:xfrm>
            <a:off x="2486526" y="4848833"/>
            <a:ext cx="3706464" cy="1869743"/>
          </a:xfrm>
          <a:prstGeom prst="rect">
            <a:avLst/>
          </a:prstGeom>
          <a:noFill/>
        </p:spPr>
        <p:txBody>
          <a:bodyPr wrap="none" rtlCol="0">
            <a:spAutoFit/>
          </a:bodyPr>
          <a:lstStyle/>
          <a:p>
            <a:pPr marL="285750" indent="-285750">
              <a:buFont typeface="Arial" panose="020B0604020202020204" pitchFamily="34" charset="0"/>
              <a:buChar char="•"/>
            </a:pPr>
            <a:r>
              <a:rPr lang="en-US" sz="1050" dirty="0">
                <a:latin typeface="Roboto" panose="02000000000000000000" pitchFamily="2" charset="0"/>
                <a:ea typeface="Roboto" panose="02000000000000000000" pitchFamily="2" charset="0"/>
                <a:cs typeface="Roboto" panose="02000000000000000000" pitchFamily="2" charset="0"/>
              </a:rPr>
              <a:t>Community-driven open source, released under the</a:t>
            </a:r>
            <a:br>
              <a:rPr lang="en-US" sz="1050" dirty="0">
                <a:latin typeface="Roboto" panose="02000000000000000000" pitchFamily="2" charset="0"/>
                <a:ea typeface="Roboto" panose="02000000000000000000" pitchFamily="2" charset="0"/>
                <a:cs typeface="Roboto" panose="02000000000000000000" pitchFamily="2" charset="0"/>
              </a:rPr>
            </a:br>
            <a:r>
              <a:rPr lang="en-US" sz="1050" u="sng" dirty="0">
                <a:solidFill>
                  <a:srgbClr val="AB3D4E"/>
                </a:solidFill>
                <a:latin typeface="Roboto" panose="02000000000000000000" pitchFamily="2" charset="0"/>
                <a:ea typeface="Roboto" panose="02000000000000000000" pitchFamily="2" charset="0"/>
                <a:cs typeface="Roboto" panose="02000000000000000000" pitchFamily="2" charset="0"/>
              </a:rPr>
              <a:t>MIT license</a:t>
            </a:r>
          </a:p>
          <a:p>
            <a:pPr marL="285750" indent="-285750">
              <a:buFont typeface="Arial" panose="020B0604020202020204" pitchFamily="34" charset="0"/>
              <a:buChar char="•"/>
            </a:pPr>
            <a:r>
              <a:rPr lang="en-US" sz="1050" dirty="0">
                <a:latin typeface="Roboto" panose="02000000000000000000" pitchFamily="2" charset="0"/>
                <a:ea typeface="Roboto" panose="02000000000000000000" pitchFamily="2" charset="0"/>
                <a:cs typeface="Roboto" panose="02000000000000000000" pitchFamily="2" charset="0"/>
              </a:rPr>
              <a:t>Project Developers</a:t>
            </a:r>
          </a:p>
          <a:p>
            <a:pPr lvl="1"/>
            <a:r>
              <a:rPr lang="en-US" sz="1050" dirty="0">
                <a:latin typeface="Roboto" panose="02000000000000000000" pitchFamily="2" charset="0"/>
                <a:ea typeface="Roboto" panose="02000000000000000000" pitchFamily="2" charset="0"/>
                <a:cs typeface="Roboto" panose="02000000000000000000" pitchFamily="2" charset="0"/>
              </a:rPr>
              <a:t>Satoshi Nakamoto</a:t>
            </a:r>
          </a:p>
          <a:p>
            <a:pPr lvl="1"/>
            <a:r>
              <a:rPr lang="en-US" sz="1050" dirty="0">
                <a:latin typeface="Roboto" panose="02000000000000000000" pitchFamily="2" charset="0"/>
                <a:ea typeface="Roboto" panose="02000000000000000000" pitchFamily="2" charset="0"/>
                <a:cs typeface="Roboto" panose="02000000000000000000" pitchFamily="2" charset="0"/>
              </a:rPr>
              <a:t>Gavin Andersen - </a:t>
            </a:r>
            <a:r>
              <a:rPr lang="en-US" sz="1050" dirty="0">
                <a:latin typeface="Roboto" panose="02000000000000000000" pitchFamily="2" charset="0"/>
                <a:ea typeface="Roboto" panose="02000000000000000000" pitchFamily="2" charset="0"/>
                <a:cs typeface="Roboto" panose="02000000000000000000" pitchFamily="2" charset="0"/>
                <a:hlinkClick r:id="rId3"/>
              </a:rPr>
              <a:t>gavinandersen@gmail.com</a:t>
            </a:r>
            <a:r>
              <a:rPr lang="en-US" sz="1050" dirty="0">
                <a:latin typeface="Roboto" panose="02000000000000000000" pitchFamily="2" charset="0"/>
                <a:ea typeface="Roboto" panose="02000000000000000000" pitchFamily="2" charset="0"/>
                <a:cs typeface="Roboto" panose="02000000000000000000" pitchFamily="2" charset="0"/>
              </a:rPr>
              <a:t> (</a:t>
            </a:r>
            <a:r>
              <a:rPr lang="en-US" sz="1050" u="sng" dirty="0">
                <a:solidFill>
                  <a:srgbClr val="AB3D4E"/>
                </a:solidFill>
                <a:latin typeface="Roboto" panose="02000000000000000000" pitchFamily="2" charset="0"/>
                <a:ea typeface="Roboto" panose="02000000000000000000" pitchFamily="2" charset="0"/>
                <a:cs typeface="Roboto" panose="02000000000000000000" pitchFamily="2" charset="0"/>
              </a:rPr>
              <a:t>PGP</a:t>
            </a:r>
            <a:r>
              <a:rPr lang="en-US" sz="1050" dirty="0">
                <a:latin typeface="Roboto" panose="02000000000000000000" pitchFamily="2" charset="0"/>
                <a:ea typeface="Roboto" panose="02000000000000000000" pitchFamily="2" charset="0"/>
                <a:cs typeface="Roboto" panose="02000000000000000000" pitchFamily="2" charset="0"/>
              </a:rPr>
              <a:t>)</a:t>
            </a:r>
          </a:p>
          <a:p>
            <a:pPr lvl="1"/>
            <a:r>
              <a:rPr lang="en-US" sz="1050" dirty="0" err="1">
                <a:latin typeface="Roboto" panose="02000000000000000000" pitchFamily="2" charset="0"/>
                <a:ea typeface="Roboto" panose="02000000000000000000" pitchFamily="2" charset="0"/>
                <a:cs typeface="Roboto" panose="02000000000000000000" pitchFamily="2" charset="0"/>
              </a:rPr>
              <a:t>Martti</a:t>
            </a:r>
            <a:r>
              <a:rPr lang="en-US" sz="1050" dirty="0">
                <a:latin typeface="Roboto" panose="02000000000000000000" pitchFamily="2" charset="0"/>
                <a:ea typeface="Roboto" panose="02000000000000000000" pitchFamily="2" charset="0"/>
                <a:cs typeface="Roboto" panose="02000000000000000000" pitchFamily="2" charset="0"/>
              </a:rPr>
              <a:t> </a:t>
            </a:r>
            <a:r>
              <a:rPr lang="en-US" sz="1050" dirty="0" err="1">
                <a:latin typeface="Roboto" panose="02000000000000000000" pitchFamily="2" charset="0"/>
                <a:ea typeface="Roboto" panose="02000000000000000000" pitchFamily="2" charset="0"/>
                <a:cs typeface="Roboto" panose="02000000000000000000" pitchFamily="2" charset="0"/>
              </a:rPr>
              <a:t>Malmi</a:t>
            </a:r>
            <a:r>
              <a:rPr lang="en-US" sz="1050" dirty="0">
                <a:latin typeface="Roboto" panose="02000000000000000000" pitchFamily="2" charset="0"/>
                <a:ea typeface="Roboto" panose="02000000000000000000" pitchFamily="2" charset="0"/>
                <a:cs typeface="Roboto" panose="02000000000000000000" pitchFamily="2" charset="0"/>
              </a:rPr>
              <a:t> – </a:t>
            </a:r>
            <a:r>
              <a:rPr lang="en-US" sz="1050" dirty="0">
                <a:latin typeface="Roboto" panose="02000000000000000000" pitchFamily="2" charset="0"/>
                <a:ea typeface="Roboto" panose="02000000000000000000" pitchFamily="2" charset="0"/>
                <a:cs typeface="Roboto" panose="02000000000000000000" pitchFamily="2" charset="0"/>
                <a:hlinkClick r:id="rId4"/>
              </a:rPr>
              <a:t>marti.malmi@aalto.fi</a:t>
            </a:r>
            <a:r>
              <a:rPr lang="en-US" sz="1050" dirty="0">
                <a:latin typeface="Roboto" panose="02000000000000000000" pitchFamily="2" charset="0"/>
                <a:ea typeface="Roboto" panose="02000000000000000000" pitchFamily="2" charset="0"/>
                <a:cs typeface="Roboto" panose="02000000000000000000" pitchFamily="2" charset="0"/>
              </a:rPr>
              <a:t> (</a:t>
            </a:r>
            <a:r>
              <a:rPr lang="en-US" sz="1050" u="sng" dirty="0">
                <a:solidFill>
                  <a:srgbClr val="AB3D4E"/>
                </a:solidFill>
                <a:latin typeface="Roboto" panose="02000000000000000000" pitchFamily="2" charset="0"/>
                <a:ea typeface="Roboto" panose="02000000000000000000" pitchFamily="2" charset="0"/>
                <a:cs typeface="Roboto" panose="02000000000000000000" pitchFamily="2" charset="0"/>
              </a:rPr>
              <a:t>PGP</a:t>
            </a:r>
            <a:r>
              <a:rPr lang="en-US" sz="1050" dirty="0">
                <a:latin typeface="Roboto" panose="02000000000000000000" pitchFamily="2" charset="0"/>
                <a:ea typeface="Roboto" panose="02000000000000000000" pitchFamily="2" charset="0"/>
                <a:cs typeface="Roboto" panose="02000000000000000000" pitchFamily="2" charset="0"/>
              </a:rPr>
              <a:t>)</a:t>
            </a:r>
          </a:p>
          <a:p>
            <a:pPr lvl="1"/>
            <a:r>
              <a:rPr lang="en-US" sz="1050" dirty="0" err="1">
                <a:latin typeface="Roboto" panose="02000000000000000000" pitchFamily="2" charset="0"/>
                <a:ea typeface="Roboto" panose="02000000000000000000" pitchFamily="2" charset="0"/>
                <a:cs typeface="Roboto" panose="02000000000000000000" pitchFamily="2" charset="0"/>
              </a:rPr>
              <a:t>Laszio</a:t>
            </a:r>
            <a:r>
              <a:rPr lang="en-US" sz="1050" dirty="0">
                <a:latin typeface="Roboto" panose="02000000000000000000" pitchFamily="2" charset="0"/>
                <a:ea typeface="Roboto" panose="02000000000000000000" pitchFamily="2" charset="0"/>
                <a:cs typeface="Roboto" panose="02000000000000000000" pitchFamily="2" charset="0"/>
              </a:rPr>
              <a:t> </a:t>
            </a:r>
            <a:r>
              <a:rPr lang="en-US" sz="1050" dirty="0" err="1">
                <a:latin typeface="Roboto" panose="02000000000000000000" pitchFamily="2" charset="0"/>
                <a:ea typeface="Roboto" panose="02000000000000000000" pitchFamily="2" charset="0"/>
                <a:cs typeface="Roboto" panose="02000000000000000000" pitchFamily="2" charset="0"/>
              </a:rPr>
              <a:t>Hanyecz</a:t>
            </a:r>
            <a:endParaRPr lang="en-US" sz="1050" dirty="0">
              <a:latin typeface="Roboto" panose="02000000000000000000" pitchFamily="2" charset="0"/>
              <a:ea typeface="Roboto" panose="02000000000000000000" pitchFamily="2" charset="0"/>
              <a:cs typeface="Roboto" panose="02000000000000000000" pitchFamily="2" charset="0"/>
            </a:endParaRPr>
          </a:p>
          <a:p>
            <a:pPr lvl="1"/>
            <a:r>
              <a:rPr lang="en-US" sz="1050" dirty="0">
                <a:latin typeface="Roboto" panose="02000000000000000000" pitchFamily="2" charset="0"/>
                <a:ea typeface="Roboto" panose="02000000000000000000" pitchFamily="2" charset="0"/>
                <a:cs typeface="Roboto" panose="02000000000000000000" pitchFamily="2" charset="0"/>
              </a:rPr>
              <a:t>Nils Schneider</a:t>
            </a:r>
          </a:p>
          <a:p>
            <a:pPr lvl="1"/>
            <a:r>
              <a:rPr lang="en-US" sz="1050" dirty="0">
                <a:latin typeface="Roboto" panose="02000000000000000000" pitchFamily="2" charset="0"/>
                <a:ea typeface="Roboto" panose="02000000000000000000" pitchFamily="2" charset="0"/>
                <a:cs typeface="Roboto" panose="02000000000000000000" pitchFamily="2" charset="0"/>
              </a:rPr>
              <a:t>Amir </a:t>
            </a:r>
            <a:r>
              <a:rPr lang="en-US" sz="1050" dirty="0" err="1">
                <a:latin typeface="Roboto" panose="02000000000000000000" pitchFamily="2" charset="0"/>
                <a:ea typeface="Roboto" panose="02000000000000000000" pitchFamily="2" charset="0"/>
                <a:cs typeface="Roboto" panose="02000000000000000000" pitchFamily="2" charset="0"/>
              </a:rPr>
              <a:t>Taaki</a:t>
            </a:r>
            <a:endParaRPr lang="en-US" sz="1050" dirty="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050" dirty="0">
                <a:latin typeface="Roboto" panose="02000000000000000000" pitchFamily="2" charset="0"/>
                <a:ea typeface="Roboto" panose="02000000000000000000" pitchFamily="2" charset="0"/>
                <a:cs typeface="Roboto" panose="02000000000000000000" pitchFamily="2" charset="0"/>
              </a:rPr>
              <a:t>Press mailing list for presentation and interview</a:t>
            </a:r>
            <a:br>
              <a:rPr lang="en-US" sz="1050" dirty="0">
                <a:latin typeface="Roboto" panose="02000000000000000000" pitchFamily="2" charset="0"/>
                <a:ea typeface="Roboto" panose="02000000000000000000" pitchFamily="2" charset="0"/>
                <a:cs typeface="Roboto" panose="02000000000000000000" pitchFamily="2" charset="0"/>
              </a:rPr>
            </a:br>
            <a:r>
              <a:rPr lang="en-US" sz="1050" dirty="0">
                <a:latin typeface="Roboto" panose="02000000000000000000" pitchFamily="2" charset="0"/>
                <a:ea typeface="Roboto" panose="02000000000000000000" pitchFamily="2" charset="0"/>
                <a:cs typeface="Roboto" panose="02000000000000000000" pitchFamily="2" charset="0"/>
              </a:rPr>
              <a:t>requests: bitcoin-press@lists.sourceforge.net</a:t>
            </a:r>
          </a:p>
        </p:txBody>
      </p:sp>
      <p:sp>
        <p:nvSpPr>
          <p:cNvPr id="20" name="Rectangle 19">
            <a:extLst>
              <a:ext uri="{FF2B5EF4-FFF2-40B4-BE49-F238E27FC236}">
                <a16:creationId xmlns:a16="http://schemas.microsoft.com/office/drawing/2014/main" id="{60BFC1EA-4FA8-E864-DAF8-F9714F6299D7}"/>
              </a:ext>
            </a:extLst>
          </p:cNvPr>
          <p:cNvSpPr/>
          <p:nvPr/>
        </p:nvSpPr>
        <p:spPr>
          <a:xfrm>
            <a:off x="6059456" y="4719507"/>
            <a:ext cx="3635066" cy="1974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FFDD094-DDC4-5F8B-7D6A-46F1597401E5}"/>
              </a:ext>
            </a:extLst>
          </p:cNvPr>
          <p:cNvSpPr txBox="1">
            <a:spLocks/>
          </p:cNvSpPr>
          <p:nvPr/>
        </p:nvSpPr>
        <p:spPr>
          <a:xfrm>
            <a:off x="5962466" y="4795989"/>
            <a:ext cx="3667992" cy="1708160"/>
          </a:xfrm>
          <a:prstGeom prst="rect">
            <a:avLst/>
          </a:prstGeom>
          <a:noFill/>
        </p:spPr>
        <p:txBody>
          <a:bodyPr wrap="none" rtlCol="0">
            <a:spAutoFit/>
          </a:bodyPr>
          <a:lstStyle/>
          <a:p>
            <a:pPr marL="285750" indent="-285750">
              <a:buFont typeface="Arial" panose="020B0604020202020204" pitchFamily="34" charset="0"/>
              <a:buChar char="•"/>
            </a:pPr>
            <a:r>
              <a:rPr lang="en-US" sz="1050" dirty="0">
                <a:latin typeface="Roboto" panose="02000000000000000000" pitchFamily="2" charset="0"/>
                <a:ea typeface="Roboto" panose="02000000000000000000" pitchFamily="2" charset="0"/>
                <a:cs typeface="Roboto" panose="02000000000000000000" pitchFamily="2" charset="0"/>
              </a:rPr>
              <a:t>Join the </a:t>
            </a:r>
            <a:r>
              <a:rPr lang="en-US" sz="1050" u="sng" dirty="0">
                <a:solidFill>
                  <a:srgbClr val="AB3D4E"/>
                </a:solidFill>
                <a:latin typeface="Roboto" panose="02000000000000000000" pitchFamily="2" charset="0"/>
                <a:ea typeface="Roboto" panose="02000000000000000000" pitchFamily="2" charset="0"/>
                <a:cs typeface="Roboto" panose="02000000000000000000" pitchFamily="2" charset="0"/>
              </a:rPr>
              <a:t>Bitcoin Forum</a:t>
            </a:r>
          </a:p>
          <a:p>
            <a:pPr marL="285750" indent="-285750">
              <a:buFont typeface="Arial" panose="020B0604020202020204" pitchFamily="34" charset="0"/>
              <a:buChar char="•"/>
            </a:pPr>
            <a:r>
              <a:rPr lang="en-US" sz="1050" dirty="0">
                <a:latin typeface="Roboto" panose="02000000000000000000" pitchFamily="2" charset="0"/>
                <a:ea typeface="Roboto" panose="02000000000000000000" pitchFamily="2" charset="0"/>
                <a:cs typeface="Roboto" panose="02000000000000000000" pitchFamily="2" charset="0"/>
              </a:rPr>
              <a:t>Join the project’s lively IRC channels on the </a:t>
            </a:r>
            <a:r>
              <a:rPr lang="en-US" sz="1050" u="sng" dirty="0" err="1">
                <a:solidFill>
                  <a:srgbClr val="AB3D4E"/>
                </a:solidFill>
                <a:latin typeface="Roboto" panose="02000000000000000000" pitchFamily="2" charset="0"/>
                <a:ea typeface="Roboto" panose="02000000000000000000" pitchFamily="2" charset="0"/>
                <a:cs typeface="Roboto" panose="02000000000000000000" pitchFamily="2" charset="0"/>
              </a:rPr>
              <a:t>FreeNode</a:t>
            </a:r>
            <a:br>
              <a:rPr lang="en-US" sz="1050" u="sng" dirty="0">
                <a:solidFill>
                  <a:srgbClr val="AB3D4E"/>
                </a:solidFill>
                <a:latin typeface="Roboto" panose="02000000000000000000" pitchFamily="2" charset="0"/>
                <a:ea typeface="Roboto" panose="02000000000000000000" pitchFamily="2" charset="0"/>
                <a:cs typeface="Roboto" panose="02000000000000000000" pitchFamily="2" charset="0"/>
              </a:rPr>
            </a:br>
            <a:r>
              <a:rPr lang="en-US" sz="1050" dirty="0">
                <a:latin typeface="Roboto" panose="02000000000000000000" pitchFamily="2" charset="0"/>
                <a:ea typeface="Roboto" panose="02000000000000000000" pitchFamily="2" charset="0"/>
                <a:cs typeface="Roboto" panose="02000000000000000000" pitchFamily="2" charset="0"/>
              </a:rPr>
              <a:t>network or use the </a:t>
            </a:r>
            <a:r>
              <a:rPr lang="en-US" sz="1050" u="sng" dirty="0" err="1">
                <a:solidFill>
                  <a:srgbClr val="AB3D4E"/>
                </a:solidFill>
                <a:latin typeface="Roboto" panose="02000000000000000000" pitchFamily="2" charset="0"/>
                <a:ea typeface="Roboto" panose="02000000000000000000" pitchFamily="2" charset="0"/>
                <a:cs typeface="Roboto" panose="02000000000000000000" pitchFamily="2" charset="0"/>
              </a:rPr>
              <a:t>FreeNode</a:t>
            </a:r>
            <a:r>
              <a:rPr lang="en-US" sz="1050" u="sng" dirty="0">
                <a:solidFill>
                  <a:srgbClr val="AB3D4E"/>
                </a:solidFill>
                <a:latin typeface="Roboto" panose="02000000000000000000" pitchFamily="2" charset="0"/>
                <a:ea typeface="Roboto" panose="02000000000000000000" pitchFamily="2" charset="0"/>
                <a:cs typeface="Roboto" panose="02000000000000000000" pitchFamily="2" charset="0"/>
              </a:rPr>
              <a:t> Web IRC</a:t>
            </a:r>
            <a:r>
              <a:rPr lang="en-US" sz="1050" dirty="0">
                <a:latin typeface="Roboto" panose="02000000000000000000" pitchFamily="2" charset="0"/>
                <a:ea typeface="Roboto" panose="02000000000000000000" pitchFamily="2" charset="0"/>
                <a:cs typeface="Roboto" panose="02000000000000000000" pitchFamily="2" charset="0"/>
              </a:rPr>
              <a:t>.</a:t>
            </a:r>
          </a:p>
          <a:p>
            <a:pPr lvl="1"/>
            <a:r>
              <a:rPr lang="en-US" sz="1050" dirty="0">
                <a:latin typeface="Roboto" panose="02000000000000000000" pitchFamily="2" charset="0"/>
                <a:ea typeface="Roboto" panose="02000000000000000000" pitchFamily="2" charset="0"/>
                <a:cs typeface="Roboto" panose="02000000000000000000" pitchFamily="2" charset="0"/>
              </a:rPr>
              <a:t>#bitcoin-discussion (General Bitcoin-related)</a:t>
            </a:r>
          </a:p>
          <a:p>
            <a:pPr lvl="1"/>
            <a:r>
              <a:rPr lang="en-US" sz="1050" dirty="0">
                <a:latin typeface="Roboto" panose="02000000000000000000" pitchFamily="2" charset="0"/>
                <a:ea typeface="Roboto" panose="02000000000000000000" pitchFamily="2" charset="0"/>
                <a:cs typeface="Roboto" panose="02000000000000000000" pitchFamily="2" charset="0"/>
              </a:rPr>
              <a:t>#bitcoin-dev (Development and technical)</a:t>
            </a:r>
          </a:p>
          <a:p>
            <a:pPr lvl="1"/>
            <a:r>
              <a:rPr lang="en-US" sz="1050" dirty="0">
                <a:latin typeface="Roboto" panose="02000000000000000000" pitchFamily="2" charset="0"/>
                <a:ea typeface="Roboto" panose="02000000000000000000" pitchFamily="2" charset="0"/>
                <a:cs typeface="Roboto" panose="02000000000000000000" pitchFamily="2" charset="0"/>
              </a:rPr>
              <a:t>#bticoin-otc (Over The Counter exchange)</a:t>
            </a:r>
          </a:p>
          <a:p>
            <a:pPr lvl="1"/>
            <a:r>
              <a:rPr lang="en-US" sz="1050" dirty="0">
                <a:latin typeface="Roboto" panose="02000000000000000000" pitchFamily="2" charset="0"/>
                <a:ea typeface="Roboto" panose="02000000000000000000" pitchFamily="2" charset="0"/>
                <a:cs typeface="Roboto" panose="02000000000000000000" pitchFamily="2" charset="0"/>
              </a:rPr>
              <a:t>#bitcoin-market (Live quotes from markets)</a:t>
            </a:r>
          </a:p>
          <a:p>
            <a:pPr lvl="1"/>
            <a:r>
              <a:rPr lang="en-US" sz="1050" dirty="0">
                <a:latin typeface="Roboto" panose="02000000000000000000" pitchFamily="2" charset="0"/>
                <a:ea typeface="Roboto" panose="02000000000000000000" pitchFamily="2" charset="0"/>
                <a:cs typeface="Roboto" panose="02000000000000000000" pitchFamily="2" charset="0"/>
              </a:rPr>
              <a:t>#bitcoin-mining (GPU mining related)</a:t>
            </a:r>
          </a:p>
          <a:p>
            <a:pPr marL="171450" indent="-171450">
              <a:buFont typeface="Arial" panose="020B0604020202020204" pitchFamily="34" charset="0"/>
              <a:buChar char="•"/>
            </a:pPr>
            <a:r>
              <a:rPr lang="en-US" sz="1050" u="sng" dirty="0">
                <a:solidFill>
                  <a:srgbClr val="AB3D4E"/>
                </a:solidFill>
                <a:latin typeface="Roboto" panose="02000000000000000000" pitchFamily="2" charset="0"/>
                <a:ea typeface="Roboto" panose="02000000000000000000" pitchFamily="2" charset="0"/>
                <a:cs typeface="Roboto" panose="02000000000000000000" pitchFamily="2" charset="0"/>
              </a:rPr>
              <a:t>Twitter Search</a:t>
            </a:r>
            <a:endParaRPr lang="en-US" sz="1050" dirty="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050" u="sng" dirty="0">
                <a:solidFill>
                  <a:srgbClr val="AB3D4E"/>
                </a:solidFill>
                <a:latin typeface="Roboto" panose="02000000000000000000" pitchFamily="2" charset="0"/>
                <a:ea typeface="Roboto" panose="02000000000000000000" pitchFamily="2" charset="0"/>
                <a:cs typeface="Roboto" panose="02000000000000000000" pitchFamily="2" charset="0"/>
              </a:rPr>
              <a:t>Facebook Page</a:t>
            </a:r>
            <a:endParaRPr lang="en-US" sz="105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531246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08F7D3-2AFA-70FB-E992-735D6EA46B3C}"/>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B009CDA-59B3-3A81-FE6C-71AE489883B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946001" y="429127"/>
            <a:ext cx="10299998" cy="5999746"/>
          </a:xfrm>
          <a:prstGeom prst="rect">
            <a:avLst/>
          </a:prstGeom>
        </p:spPr>
      </p:pic>
      <p:sp>
        <p:nvSpPr>
          <p:cNvPr id="6" name="Rectangle 5">
            <a:extLst>
              <a:ext uri="{FF2B5EF4-FFF2-40B4-BE49-F238E27FC236}">
                <a16:creationId xmlns:a16="http://schemas.microsoft.com/office/drawing/2014/main" id="{ABE17A1D-5BEF-E848-8B37-5C41F4C43D80}"/>
              </a:ext>
            </a:extLst>
          </p:cNvPr>
          <p:cNvSpPr>
            <a:spLocks noGrp="1" noRot="1" noMove="1" noResize="1" noEditPoints="1" noAdjustHandles="1" noChangeArrowheads="1" noChangeShapeType="1"/>
          </p:cNvSpPr>
          <p:nvPr/>
        </p:nvSpPr>
        <p:spPr>
          <a:xfrm>
            <a:off x="1219200" y="1199147"/>
            <a:ext cx="6529137" cy="469232"/>
          </a:xfrm>
          <a:prstGeom prst="rect">
            <a:avLst/>
          </a:prstGeom>
          <a:solidFill>
            <a:srgbClr val="016A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4CCF503-C1AD-A317-3FA4-8BC99D1EE503}"/>
              </a:ext>
            </a:extLst>
          </p:cNvPr>
          <p:cNvSpPr>
            <a:spLocks noGrp="1" noRot="1" noMove="1" noResize="1" noEditPoints="1" noAdjustHandles="1" noChangeArrowheads="1" noChangeShapeType="1"/>
          </p:cNvSpPr>
          <p:nvPr/>
        </p:nvSpPr>
        <p:spPr>
          <a:xfrm>
            <a:off x="1242550" y="1668378"/>
            <a:ext cx="6529137" cy="525379"/>
          </a:xfrm>
          <a:prstGeom prst="rect">
            <a:avLst/>
          </a:prstGeom>
          <a:solidFill>
            <a:srgbClr val="0279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F81C9F3-69DA-0D67-F245-F1E5E656FA37}"/>
              </a:ext>
            </a:extLst>
          </p:cNvPr>
          <p:cNvSpPr>
            <a:spLocks noGrp="1" noRot="1" noMove="1" noResize="1" noEditPoints="1" noAdjustHandles="1" noChangeArrowheads="1" noChangeShapeType="1"/>
          </p:cNvSpPr>
          <p:nvPr/>
        </p:nvSpPr>
        <p:spPr>
          <a:xfrm>
            <a:off x="8077200" y="673769"/>
            <a:ext cx="1399032" cy="325975"/>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1AEC095-8C52-7F7F-8B95-26E704FD25D7}"/>
              </a:ext>
            </a:extLst>
          </p:cNvPr>
          <p:cNvSpPr>
            <a:spLocks noGrp="1" noRot="1" noMove="1" noResize="1" noEditPoints="1" noAdjustHandles="1" noChangeArrowheads="1" noChangeShapeType="1"/>
          </p:cNvSpPr>
          <p:nvPr/>
        </p:nvSpPr>
        <p:spPr>
          <a:xfrm>
            <a:off x="1242549" y="2326105"/>
            <a:ext cx="6529137" cy="268706"/>
          </a:xfrm>
          <a:prstGeom prst="rect">
            <a:avLst/>
          </a:prstGeom>
          <a:solidFill>
            <a:srgbClr val="0486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59C1CBF-1A82-524A-92EB-AB83FDD19D1A}"/>
              </a:ext>
            </a:extLst>
          </p:cNvPr>
          <p:cNvSpPr txBox="1"/>
          <p:nvPr/>
        </p:nvSpPr>
        <p:spPr>
          <a:xfrm>
            <a:off x="1219200" y="1118937"/>
            <a:ext cx="6575839" cy="1519647"/>
          </a:xfrm>
          <a:prstGeom prst="rect">
            <a:avLst/>
          </a:prstGeom>
          <a:noFill/>
        </p:spPr>
        <p:txBody>
          <a:bodyPr wrap="none" rtlCol="0">
            <a:spAutoFit/>
          </a:bodyPr>
          <a:lstStyle/>
          <a:p>
            <a:pPr>
              <a:lnSpc>
                <a:spcPct val="150000"/>
              </a:lnSpc>
            </a:pPr>
            <a:r>
              <a:rPr lang="en-US" sz="1050" dirty="0">
                <a:solidFill>
                  <a:srgbClr val="D1EAEF"/>
                </a:solidFill>
                <a:latin typeface="Roboto" panose="02000000000000000000" pitchFamily="2" charset="0"/>
                <a:ea typeface="Roboto" panose="02000000000000000000" pitchFamily="2" charset="0"/>
                <a:cs typeface="Roboto" panose="02000000000000000000" pitchFamily="2" charset="0"/>
              </a:rPr>
              <a:t>Bitcoin is an experimental new digital currency that enables instant payments to anyone, anywhere in the</a:t>
            </a:r>
            <a:br>
              <a:rPr lang="en-US" sz="1050" dirty="0">
                <a:solidFill>
                  <a:srgbClr val="D1EAEF"/>
                </a:solidFill>
                <a:latin typeface="Roboto" panose="02000000000000000000" pitchFamily="2" charset="0"/>
                <a:ea typeface="Roboto" panose="02000000000000000000" pitchFamily="2" charset="0"/>
                <a:cs typeface="Roboto" panose="02000000000000000000" pitchFamily="2" charset="0"/>
              </a:rPr>
            </a:br>
            <a:r>
              <a:rPr lang="en-US" sz="1050" dirty="0">
                <a:solidFill>
                  <a:srgbClr val="D1EAEF"/>
                </a:solidFill>
                <a:latin typeface="Roboto" panose="02000000000000000000" pitchFamily="2" charset="0"/>
                <a:ea typeface="Roboto" panose="02000000000000000000" pitchFamily="2" charset="0"/>
                <a:cs typeface="Roboto" panose="02000000000000000000" pitchFamily="2" charset="0"/>
              </a:rPr>
              <a:t>world. Bitcoin uses peer-to-peer technology to operate with no central authority: managing transactions and</a:t>
            </a:r>
            <a:br>
              <a:rPr lang="en-US" sz="1050" dirty="0">
                <a:solidFill>
                  <a:srgbClr val="D1EAEF"/>
                </a:solidFill>
                <a:latin typeface="Roboto" panose="02000000000000000000" pitchFamily="2" charset="0"/>
                <a:ea typeface="Roboto" panose="02000000000000000000" pitchFamily="2" charset="0"/>
                <a:cs typeface="Roboto" panose="02000000000000000000" pitchFamily="2" charset="0"/>
              </a:rPr>
            </a:br>
            <a:r>
              <a:rPr lang="en-US" sz="1050" dirty="0">
                <a:solidFill>
                  <a:srgbClr val="D1EAEF"/>
                </a:solidFill>
                <a:latin typeface="Roboto" panose="02000000000000000000" pitchFamily="2" charset="0"/>
                <a:ea typeface="Roboto" panose="02000000000000000000" pitchFamily="2" charset="0"/>
                <a:cs typeface="Roboto" panose="02000000000000000000" pitchFamily="2" charset="0"/>
              </a:rPr>
              <a:t>issuing money are carried out </a:t>
            </a:r>
            <a:r>
              <a:rPr lang="en-US" sz="1050" b="1" dirty="0">
                <a:solidFill>
                  <a:srgbClr val="D1EAEF"/>
                </a:solidFill>
                <a:latin typeface="Roboto" panose="02000000000000000000" pitchFamily="2" charset="0"/>
                <a:ea typeface="Roboto" panose="02000000000000000000" pitchFamily="2" charset="0"/>
                <a:cs typeface="Roboto" panose="02000000000000000000" pitchFamily="2" charset="0"/>
              </a:rPr>
              <a:t>collectively by the network</a:t>
            </a:r>
            <a:r>
              <a:rPr lang="en-US" sz="1050" dirty="0">
                <a:solidFill>
                  <a:srgbClr val="D1EAEF"/>
                </a:solidFill>
                <a:latin typeface="Roboto" panose="02000000000000000000" pitchFamily="2" charset="0"/>
                <a:ea typeface="Roboto" panose="02000000000000000000" pitchFamily="2" charset="0"/>
                <a:cs typeface="Roboto" panose="02000000000000000000" pitchFamily="2" charset="0"/>
              </a:rPr>
              <a:t>. Bitcoin is also the name of the open source</a:t>
            </a:r>
          </a:p>
          <a:p>
            <a:pPr>
              <a:lnSpc>
                <a:spcPct val="150000"/>
              </a:lnSpc>
            </a:pPr>
            <a:r>
              <a:rPr lang="en-US" sz="1050" dirty="0">
                <a:solidFill>
                  <a:srgbClr val="D1EAEF"/>
                </a:solidFill>
                <a:latin typeface="Roboto" panose="02000000000000000000" pitchFamily="2" charset="0"/>
                <a:ea typeface="Roboto" panose="02000000000000000000" pitchFamily="2" charset="0"/>
                <a:cs typeface="Roboto" panose="02000000000000000000" pitchFamily="2" charset="0"/>
              </a:rPr>
              <a:t>software which enables the use of this currency.</a:t>
            </a:r>
          </a:p>
          <a:p>
            <a:pPr>
              <a:lnSpc>
                <a:spcPct val="150000"/>
              </a:lnSpc>
            </a:pPr>
            <a:endParaRPr lang="en-US" sz="1050" dirty="0">
              <a:solidFill>
                <a:srgbClr val="D1EAEF"/>
              </a:solidFill>
              <a:latin typeface="Roboto" panose="02000000000000000000" pitchFamily="2" charset="0"/>
              <a:ea typeface="Roboto" panose="02000000000000000000" pitchFamily="2" charset="0"/>
              <a:cs typeface="Roboto" panose="02000000000000000000" pitchFamily="2" charset="0"/>
            </a:endParaRPr>
          </a:p>
          <a:p>
            <a:pPr>
              <a:lnSpc>
                <a:spcPct val="150000"/>
              </a:lnSpc>
            </a:pPr>
            <a:r>
              <a:rPr lang="en-US" sz="1050" dirty="0">
                <a:solidFill>
                  <a:srgbClr val="D1EAEF"/>
                </a:solidFill>
                <a:latin typeface="Roboto" panose="02000000000000000000" pitchFamily="2" charset="0"/>
                <a:ea typeface="Roboto" panose="02000000000000000000" pitchFamily="2" charset="0"/>
                <a:cs typeface="Roboto" panose="02000000000000000000" pitchFamily="2" charset="0"/>
              </a:rPr>
              <a:t>The </a:t>
            </a:r>
            <a:r>
              <a:rPr lang="en-US" sz="1050" b="1" dirty="0">
                <a:solidFill>
                  <a:srgbClr val="D1EAEF"/>
                </a:solidFill>
                <a:latin typeface="Roboto" panose="02000000000000000000" pitchFamily="2" charset="0"/>
                <a:ea typeface="Roboto" panose="02000000000000000000" pitchFamily="2" charset="0"/>
                <a:cs typeface="Roboto" panose="02000000000000000000" pitchFamily="2" charset="0"/>
              </a:rPr>
              <a:t>software</a:t>
            </a:r>
            <a:r>
              <a:rPr lang="en-US" sz="1050" dirty="0">
                <a:solidFill>
                  <a:srgbClr val="D1EAEF"/>
                </a:solidFill>
                <a:latin typeface="Roboto" panose="02000000000000000000" pitchFamily="2" charset="0"/>
                <a:ea typeface="Roboto" panose="02000000000000000000" pitchFamily="2" charset="0"/>
                <a:cs typeface="Roboto" panose="02000000000000000000" pitchFamily="2" charset="0"/>
              </a:rPr>
              <a:t> is a community-driven open source project, released under the </a:t>
            </a:r>
            <a:r>
              <a:rPr lang="en-US" sz="1050" b="1" dirty="0">
                <a:solidFill>
                  <a:srgbClr val="D1EAEF"/>
                </a:solidFill>
                <a:latin typeface="Roboto" panose="02000000000000000000" pitchFamily="2" charset="0"/>
                <a:ea typeface="Roboto" panose="02000000000000000000" pitchFamily="2" charset="0"/>
                <a:cs typeface="Roboto" panose="02000000000000000000" pitchFamily="2" charset="0"/>
              </a:rPr>
              <a:t>MIT license</a:t>
            </a:r>
            <a:r>
              <a:rPr lang="en-US" sz="1050" dirty="0">
                <a:solidFill>
                  <a:srgbClr val="D1EAEF"/>
                </a:solidFill>
                <a:latin typeface="Roboto" panose="02000000000000000000" pitchFamily="2" charset="0"/>
                <a:ea typeface="Roboto" panose="02000000000000000000" pitchFamily="2" charset="0"/>
                <a:cs typeface="Roboto" panose="02000000000000000000" pitchFamily="2" charset="0"/>
              </a:rPr>
              <a:t>.</a:t>
            </a:r>
          </a:p>
        </p:txBody>
      </p:sp>
      <p:sp>
        <p:nvSpPr>
          <p:cNvPr id="25" name="Rectangle 24">
            <a:extLst>
              <a:ext uri="{FF2B5EF4-FFF2-40B4-BE49-F238E27FC236}">
                <a16:creationId xmlns:a16="http://schemas.microsoft.com/office/drawing/2014/main" id="{36473C1E-1C01-C7A5-414A-4225012D1E28}"/>
              </a:ext>
            </a:extLst>
          </p:cNvPr>
          <p:cNvSpPr>
            <a:spLocks noGrp="1" noRot="1" noMove="1" noResize="1" noEditPoints="1" noAdjustHandles="1" noChangeArrowheads="1" noChangeShapeType="1"/>
          </p:cNvSpPr>
          <p:nvPr/>
        </p:nvSpPr>
        <p:spPr>
          <a:xfrm>
            <a:off x="2824085" y="673769"/>
            <a:ext cx="2000899" cy="301959"/>
          </a:xfrm>
          <a:prstGeom prst="rect">
            <a:avLst/>
          </a:prstGeom>
          <a:solidFill>
            <a:srgbClr val="0057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80B674A-4E43-3DDA-28B2-C8CAE6F976D6}"/>
              </a:ext>
            </a:extLst>
          </p:cNvPr>
          <p:cNvSpPr txBox="1"/>
          <p:nvPr/>
        </p:nvSpPr>
        <p:spPr>
          <a:xfrm>
            <a:off x="2775284" y="637174"/>
            <a:ext cx="1995098" cy="338554"/>
          </a:xfrm>
          <a:prstGeom prst="rect">
            <a:avLst/>
          </a:prstGeom>
          <a:noFill/>
        </p:spPr>
        <p:txBody>
          <a:bodyPr wrap="none" rtlCol="0">
            <a:spAutoFit/>
          </a:bodyPr>
          <a:lstStyle/>
          <a:p>
            <a:r>
              <a:rPr lang="en-US" sz="1600" dirty="0">
                <a:solidFill>
                  <a:srgbClr val="D1EAEF"/>
                </a:solidFill>
              </a:rPr>
              <a:t>P2P Digital Currency</a:t>
            </a:r>
          </a:p>
        </p:txBody>
      </p:sp>
      <p:sp>
        <p:nvSpPr>
          <p:cNvPr id="10" name="TextBox 9">
            <a:extLst>
              <a:ext uri="{FF2B5EF4-FFF2-40B4-BE49-F238E27FC236}">
                <a16:creationId xmlns:a16="http://schemas.microsoft.com/office/drawing/2014/main" id="{9DFABBD0-0A81-5C97-0409-71924B9D055D}"/>
              </a:ext>
            </a:extLst>
          </p:cNvPr>
          <p:cNvSpPr txBox="1"/>
          <p:nvPr/>
        </p:nvSpPr>
        <p:spPr>
          <a:xfrm>
            <a:off x="8045117" y="637174"/>
            <a:ext cx="1322798" cy="400110"/>
          </a:xfrm>
          <a:prstGeom prst="rect">
            <a:avLst/>
          </a:prstGeom>
          <a:noFill/>
        </p:spPr>
        <p:txBody>
          <a:bodyPr wrap="none" rtlCol="0">
            <a:spAutoFit/>
          </a:bodyPr>
          <a:lstStyle/>
          <a:p>
            <a:r>
              <a:rPr lang="en-US" sz="2000" b="1" dirty="0">
                <a:latin typeface="Roboto" panose="02000000000000000000" pitchFamily="2" charset="0"/>
                <a:ea typeface="Roboto" panose="02000000000000000000" pitchFamily="2" charset="0"/>
                <a:cs typeface="Roboto" panose="02000000000000000000" pitchFamily="2" charset="0"/>
              </a:rPr>
              <a:t>Download</a:t>
            </a:r>
          </a:p>
        </p:txBody>
      </p:sp>
      <p:sp>
        <p:nvSpPr>
          <p:cNvPr id="18" name="Rectangle 17">
            <a:extLst>
              <a:ext uri="{FF2B5EF4-FFF2-40B4-BE49-F238E27FC236}">
                <a16:creationId xmlns:a16="http://schemas.microsoft.com/office/drawing/2014/main" id="{A4DA758A-1214-A3B7-96F3-DC6FD274AF13}"/>
              </a:ext>
            </a:extLst>
          </p:cNvPr>
          <p:cNvSpPr>
            <a:spLocks noGrp="1" noRot="1" noMove="1" noResize="1" noEditPoints="1" noAdjustHandles="1" noChangeArrowheads="1" noChangeShapeType="1"/>
          </p:cNvSpPr>
          <p:nvPr/>
        </p:nvSpPr>
        <p:spPr>
          <a:xfrm>
            <a:off x="1027698" y="3966411"/>
            <a:ext cx="10077450" cy="2398294"/>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2EDC4DB-B1C3-E4AB-FA06-712BC3F3DEDA}"/>
              </a:ext>
            </a:extLst>
          </p:cNvPr>
          <p:cNvSpPr txBox="1"/>
          <p:nvPr/>
        </p:nvSpPr>
        <p:spPr>
          <a:xfrm>
            <a:off x="1219200" y="3933563"/>
            <a:ext cx="1404552" cy="400110"/>
          </a:xfrm>
          <a:prstGeom prst="rect">
            <a:avLst/>
          </a:prstGeom>
          <a:noFill/>
        </p:spPr>
        <p:txBody>
          <a:bodyPr wrap="none" rtlCol="0">
            <a:spAutoFit/>
          </a:bodyPr>
          <a:lstStyle/>
          <a:p>
            <a:r>
              <a:rPr lang="en-US" sz="2000" b="1" dirty="0">
                <a:latin typeface="Roboto" panose="02000000000000000000" pitchFamily="2" charset="0"/>
                <a:ea typeface="Roboto" panose="02000000000000000000" pitchFamily="2" charset="0"/>
                <a:cs typeface="Roboto" panose="02000000000000000000" pitchFamily="2" charset="0"/>
              </a:rPr>
              <a:t>Resources</a:t>
            </a:r>
          </a:p>
        </p:txBody>
      </p:sp>
      <p:sp>
        <p:nvSpPr>
          <p:cNvPr id="12" name="TextBox 11">
            <a:extLst>
              <a:ext uri="{FF2B5EF4-FFF2-40B4-BE49-F238E27FC236}">
                <a16:creationId xmlns:a16="http://schemas.microsoft.com/office/drawing/2014/main" id="{1A57FAA5-BA42-B3BE-578C-CE1361070DF0}"/>
              </a:ext>
            </a:extLst>
          </p:cNvPr>
          <p:cNvSpPr txBox="1"/>
          <p:nvPr/>
        </p:nvSpPr>
        <p:spPr>
          <a:xfrm>
            <a:off x="3641559" y="3933563"/>
            <a:ext cx="1476686" cy="400110"/>
          </a:xfrm>
          <a:prstGeom prst="rect">
            <a:avLst/>
          </a:prstGeom>
          <a:noFill/>
        </p:spPr>
        <p:txBody>
          <a:bodyPr wrap="none" rtlCol="0">
            <a:spAutoFit/>
          </a:bodyPr>
          <a:lstStyle/>
          <a:p>
            <a:r>
              <a:rPr lang="en-US" sz="2000" b="1" dirty="0">
                <a:latin typeface="Roboto" panose="02000000000000000000" pitchFamily="2" charset="0"/>
                <a:ea typeface="Roboto" panose="02000000000000000000" pitchFamily="2" charset="0"/>
                <a:cs typeface="Roboto" panose="02000000000000000000" pitchFamily="2" charset="0"/>
              </a:rPr>
              <a:t>Developers</a:t>
            </a:r>
          </a:p>
        </p:txBody>
      </p:sp>
      <p:sp>
        <p:nvSpPr>
          <p:cNvPr id="13" name="TextBox 12">
            <a:extLst>
              <a:ext uri="{FF2B5EF4-FFF2-40B4-BE49-F238E27FC236}">
                <a16:creationId xmlns:a16="http://schemas.microsoft.com/office/drawing/2014/main" id="{CBD9889E-BA60-A002-0B5D-5437D316C5FF}"/>
              </a:ext>
            </a:extLst>
          </p:cNvPr>
          <p:cNvSpPr txBox="1"/>
          <p:nvPr/>
        </p:nvSpPr>
        <p:spPr>
          <a:xfrm>
            <a:off x="7287538" y="3933563"/>
            <a:ext cx="1515158" cy="400110"/>
          </a:xfrm>
          <a:prstGeom prst="rect">
            <a:avLst/>
          </a:prstGeom>
          <a:noFill/>
        </p:spPr>
        <p:txBody>
          <a:bodyPr wrap="none" rtlCol="0">
            <a:spAutoFit/>
          </a:bodyPr>
          <a:lstStyle/>
          <a:p>
            <a:r>
              <a:rPr lang="en-US" sz="2000" b="1" dirty="0">
                <a:latin typeface="Roboto" panose="02000000000000000000" pitchFamily="2" charset="0"/>
                <a:ea typeface="Roboto" panose="02000000000000000000" pitchFamily="2" charset="0"/>
                <a:cs typeface="Roboto" panose="02000000000000000000" pitchFamily="2" charset="0"/>
              </a:rPr>
              <a:t>Community</a:t>
            </a:r>
          </a:p>
        </p:txBody>
      </p:sp>
      <p:sp>
        <p:nvSpPr>
          <p:cNvPr id="14" name="TextBox 13">
            <a:extLst>
              <a:ext uri="{FF2B5EF4-FFF2-40B4-BE49-F238E27FC236}">
                <a16:creationId xmlns:a16="http://schemas.microsoft.com/office/drawing/2014/main" id="{0E105FB4-B6A6-D418-98E3-17E20D2CE4C8}"/>
              </a:ext>
            </a:extLst>
          </p:cNvPr>
          <p:cNvSpPr txBox="1"/>
          <p:nvPr/>
        </p:nvSpPr>
        <p:spPr>
          <a:xfrm>
            <a:off x="1273117" y="4269266"/>
            <a:ext cx="2510624" cy="1107996"/>
          </a:xfrm>
          <a:prstGeom prst="rect">
            <a:avLst/>
          </a:prstGeom>
          <a:noFill/>
        </p:spPr>
        <p:txBody>
          <a:bodyPr wrap="none" rtlCol="0">
            <a:spAutoFit/>
          </a:bodyPr>
          <a:lstStyle/>
          <a:p>
            <a:pPr marL="285750" indent="-285750">
              <a:buFont typeface="Arial" panose="020B0604020202020204" pitchFamily="34" charset="0"/>
              <a:buChar char="•"/>
            </a:pP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We Use Coins. Start here!</a:t>
            </a:r>
          </a:p>
          <a:p>
            <a:pPr marL="285750" indent="-285750">
              <a:buFont typeface="Arial" panose="020B0604020202020204" pitchFamily="34" charset="0"/>
              <a:buChar char="•"/>
            </a:pP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Bitcoin Wiki</a:t>
            </a:r>
          </a:p>
          <a:p>
            <a:pPr marL="742950" lvl="1" indent="-285750">
              <a:buFont typeface="Arial" panose="020B0604020202020204" pitchFamily="34" charset="0"/>
              <a:buChar char="•"/>
            </a:pP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FAQ</a:t>
            </a:r>
          </a:p>
          <a:p>
            <a:pPr marL="742950" lvl="1" indent="-285750">
              <a:buFont typeface="Arial" panose="020B0604020202020204" pitchFamily="34" charset="0"/>
              <a:buChar char="•"/>
            </a:pP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Sites That Accept Bitcoin</a:t>
            </a:r>
          </a:p>
          <a:p>
            <a:pPr marL="742950" lvl="1" indent="-285750">
              <a:buFont typeface="Arial" panose="020B0604020202020204" pitchFamily="34" charset="0"/>
              <a:buChar char="•"/>
            </a:pP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Merchant </a:t>
            </a:r>
            <a:r>
              <a:rPr lang="en-US" sz="1100" dirty="0" err="1">
                <a:solidFill>
                  <a:srgbClr val="0486C7"/>
                </a:solidFill>
                <a:latin typeface="Roboto" panose="02000000000000000000" pitchFamily="2" charset="0"/>
                <a:ea typeface="Roboto" panose="02000000000000000000" pitchFamily="2" charset="0"/>
                <a:cs typeface="Roboto" panose="02000000000000000000" pitchFamily="2" charset="0"/>
              </a:rPr>
              <a:t>Howto</a:t>
            </a:r>
            <a:endParaRPr lang="en-US" sz="1100" dirty="0">
              <a:solidFill>
                <a:srgbClr val="0486C7"/>
              </a:solidFill>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Bitcoin Charts / Markets</a:t>
            </a:r>
          </a:p>
        </p:txBody>
      </p:sp>
      <p:sp>
        <p:nvSpPr>
          <p:cNvPr id="16" name="TextBox 15">
            <a:extLst>
              <a:ext uri="{FF2B5EF4-FFF2-40B4-BE49-F238E27FC236}">
                <a16:creationId xmlns:a16="http://schemas.microsoft.com/office/drawing/2014/main" id="{8C60BD08-3CA7-51E8-7426-1D3F2A13A9A0}"/>
              </a:ext>
            </a:extLst>
          </p:cNvPr>
          <p:cNvSpPr txBox="1"/>
          <p:nvPr/>
        </p:nvSpPr>
        <p:spPr>
          <a:xfrm>
            <a:off x="3735580" y="4290708"/>
            <a:ext cx="3688830" cy="938719"/>
          </a:xfrm>
          <a:prstGeom prst="rect">
            <a:avLst/>
          </a:prstGeom>
          <a:noFill/>
        </p:spPr>
        <p:txBody>
          <a:bodyPr wrap="none" rtlCol="0">
            <a:spAutoFit/>
          </a:bodyPr>
          <a:lstStyle/>
          <a:p>
            <a:pPr marL="285750" indent="-285750">
              <a:buFont typeface="Arial" panose="020B0604020202020204" pitchFamily="34" charset="0"/>
              <a:buChar char="•"/>
            </a:pP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Satoshi Nakamoto</a:t>
            </a:r>
          </a:p>
          <a:p>
            <a:pPr marL="285750" indent="-285750">
              <a:buFont typeface="Arial" panose="020B0604020202020204" pitchFamily="34" charset="0"/>
              <a:buChar char="•"/>
            </a:pP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Gavin Andersen - </a:t>
            </a:r>
            <a:r>
              <a:rPr lang="en-US" sz="1100" dirty="0">
                <a:latin typeface="Roboto" panose="02000000000000000000" pitchFamily="2" charset="0"/>
                <a:ea typeface="Roboto" panose="02000000000000000000" pitchFamily="2" charset="0"/>
                <a:cs typeface="Roboto" panose="02000000000000000000" pitchFamily="2" charset="0"/>
                <a:hlinkClick r:id="rId3">
                  <a:extLst>
                    <a:ext uri="{A12FA001-AC4F-418D-AE19-62706E023703}">
                      <ahyp:hlinkClr xmlns:ahyp="http://schemas.microsoft.com/office/drawing/2018/hyperlinkcolor" val="tx"/>
                    </a:ext>
                  </a:extLst>
                </a:hlinkClick>
              </a:rPr>
              <a:t>gavinandersen@gmail.com</a:t>
            </a:r>
            <a:r>
              <a:rPr lang="en-US" sz="1100" dirty="0">
                <a:latin typeface="Roboto" panose="02000000000000000000" pitchFamily="2" charset="0"/>
                <a:ea typeface="Roboto" panose="02000000000000000000" pitchFamily="2" charset="0"/>
                <a:cs typeface="Roboto" panose="02000000000000000000" pitchFamily="2" charset="0"/>
              </a:rPr>
              <a:t> </a:t>
            </a: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(PGP)</a:t>
            </a:r>
          </a:p>
          <a:p>
            <a:pPr marL="285750" indent="-285750">
              <a:buFont typeface="Arial" panose="020B0604020202020204" pitchFamily="34" charset="0"/>
              <a:buChar char="•"/>
            </a:pP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Pieter </a:t>
            </a:r>
            <a:r>
              <a:rPr lang="en-US" sz="11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Wuille</a:t>
            </a:r>
            <a:endPar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Nils Schneider - </a:t>
            </a: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hlinkClick r:id="rId4">
                  <a:extLst>
                    <a:ext uri="{A12FA001-AC4F-418D-AE19-62706E023703}">
                      <ahyp:hlinkClr xmlns:ahyp="http://schemas.microsoft.com/office/drawing/2018/hyperlinkcolor" val="tx"/>
                    </a:ext>
                  </a:extLst>
                </a:hlinkClick>
              </a:rPr>
              <a:t>nils.schneider@gmail.com</a:t>
            </a: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 </a:t>
            </a: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PGP</a:t>
            </a: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a:p>
            <a:pPr marL="285750" indent="-285750">
              <a:buFont typeface="Arial" panose="020B0604020202020204" pitchFamily="34" charset="0"/>
              <a:buChar char="•"/>
            </a:pP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Jeff </a:t>
            </a:r>
            <a:r>
              <a:rPr lang="en-US" sz="11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Garzik</a:t>
            </a: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a:t>
            </a: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hlinkClick r:id="rId5">
                  <a:extLst>
                    <a:ext uri="{A12FA001-AC4F-418D-AE19-62706E023703}">
                      <ahyp:hlinkClr xmlns:ahyp="http://schemas.microsoft.com/office/drawing/2018/hyperlinkcolor" val="tx"/>
                    </a:ext>
                  </a:extLst>
                </a:hlinkClick>
              </a:rPr>
              <a:t>jgarzik@exmulti.com</a:t>
            </a: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 </a:t>
            </a: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PGP</a:t>
            </a: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endParaRPr lang="en-US" sz="1100" dirty="0">
              <a:solidFill>
                <a:srgbClr val="C0C1BC"/>
              </a:solidFill>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08EE78F5-2527-8412-29CD-8BB7C4A2259C}"/>
              </a:ext>
            </a:extLst>
          </p:cNvPr>
          <p:cNvSpPr txBox="1"/>
          <p:nvPr/>
        </p:nvSpPr>
        <p:spPr>
          <a:xfrm>
            <a:off x="3641559" y="5371128"/>
            <a:ext cx="3785011" cy="430887"/>
          </a:xfrm>
          <a:prstGeom prst="rect">
            <a:avLst/>
          </a:prstGeom>
          <a:noFill/>
        </p:spPr>
        <p:txBody>
          <a:bodyPr wrap="none" rtlCol="0">
            <a:spAutoFit/>
          </a:bodyPr>
          <a:lstStyle/>
          <a:p>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Press mailing list for presentation and interview requests:</a:t>
            </a:r>
          </a:p>
          <a:p>
            <a:r>
              <a:rPr lang="en-US" sz="1100" dirty="0">
                <a:latin typeface="Roboto" panose="02000000000000000000" pitchFamily="2" charset="0"/>
                <a:ea typeface="Roboto" panose="02000000000000000000" pitchFamily="2" charset="0"/>
                <a:cs typeface="Roboto" panose="02000000000000000000" pitchFamily="2" charset="0"/>
              </a:rPr>
              <a:t>bitcoin.press@lists.sourceforge.net</a:t>
            </a:r>
          </a:p>
        </p:txBody>
      </p:sp>
      <p:sp>
        <p:nvSpPr>
          <p:cNvPr id="19" name="TextBox 18">
            <a:extLst>
              <a:ext uri="{FF2B5EF4-FFF2-40B4-BE49-F238E27FC236}">
                <a16:creationId xmlns:a16="http://schemas.microsoft.com/office/drawing/2014/main" id="{DC0278A2-0E21-D154-3FEE-73CABD3FE27C}"/>
              </a:ext>
            </a:extLst>
          </p:cNvPr>
          <p:cNvSpPr txBox="1"/>
          <p:nvPr/>
        </p:nvSpPr>
        <p:spPr>
          <a:xfrm>
            <a:off x="7408147" y="4269266"/>
            <a:ext cx="3756156" cy="2123658"/>
          </a:xfrm>
          <a:prstGeom prst="rect">
            <a:avLst/>
          </a:prstGeom>
          <a:noFill/>
        </p:spPr>
        <p:txBody>
          <a:bodyPr wrap="none" rtlCol="0">
            <a:spAutoFit/>
          </a:bodyPr>
          <a:lstStyle/>
          <a:p>
            <a:pPr marL="285750" indent="-285750">
              <a:buFont typeface="Arial" panose="020B0604020202020204" pitchFamily="34" charset="0"/>
              <a:buChar char="•"/>
            </a:pP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Bitcoin </a:t>
            </a:r>
            <a:r>
              <a:rPr lang="en-US" sz="1100" dirty="0" err="1">
                <a:solidFill>
                  <a:srgbClr val="0486C7"/>
                </a:solidFill>
                <a:latin typeface="Roboto" panose="02000000000000000000" pitchFamily="2" charset="0"/>
                <a:ea typeface="Roboto" panose="02000000000000000000" pitchFamily="2" charset="0"/>
                <a:cs typeface="Roboto" panose="02000000000000000000" pitchFamily="2" charset="0"/>
              </a:rPr>
              <a:t>Stackexchange</a:t>
            </a: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 (Q&amp;A)</a:t>
            </a:r>
          </a:p>
          <a:p>
            <a:pPr marL="285750" indent="-285750">
              <a:buFont typeface="Arial" panose="020B0604020202020204" pitchFamily="34" charset="0"/>
              <a:buChar char="•"/>
            </a:pP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Visit the unofficial </a:t>
            </a: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Bitcoin Forums</a:t>
            </a:r>
          </a:p>
          <a:p>
            <a:pPr marL="285750" indent="-285750">
              <a:buFont typeface="Arial" panose="020B0604020202020204" pitchFamily="34" charset="0"/>
              <a:buChar char="•"/>
            </a:pP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Join the project’s lively IRC channel on the </a:t>
            </a:r>
            <a:r>
              <a:rPr lang="en-US" sz="1100" dirty="0" err="1">
                <a:solidFill>
                  <a:srgbClr val="0486C7"/>
                </a:solidFill>
                <a:latin typeface="Roboto" panose="02000000000000000000" pitchFamily="2" charset="0"/>
                <a:ea typeface="Roboto" panose="02000000000000000000" pitchFamily="2" charset="0"/>
                <a:cs typeface="Roboto" panose="02000000000000000000" pitchFamily="2" charset="0"/>
              </a:rPr>
              <a:t>FreeNode</a:t>
            </a:r>
            <a:b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b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network or use the </a:t>
            </a:r>
            <a:r>
              <a:rPr lang="en-US" sz="1100" dirty="0" err="1">
                <a:solidFill>
                  <a:srgbClr val="0486C7"/>
                </a:solidFill>
                <a:latin typeface="Roboto" panose="02000000000000000000" pitchFamily="2" charset="0"/>
                <a:ea typeface="Roboto" panose="02000000000000000000" pitchFamily="2" charset="0"/>
                <a:cs typeface="Roboto" panose="02000000000000000000" pitchFamily="2" charset="0"/>
              </a:rPr>
              <a:t>FreeNode</a:t>
            </a: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 Web IRC</a:t>
            </a:r>
          </a:p>
          <a:p>
            <a:pPr lvl="1"/>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#bitcoin-discussion (General Bitcoin-related)</a:t>
            </a:r>
          </a:p>
          <a:p>
            <a:pPr lvl="1"/>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#bitcoin-dev (Development and technical)</a:t>
            </a:r>
          </a:p>
          <a:p>
            <a:pPr lvl="1"/>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#bticoin-otc (Over The Counter exchange)</a:t>
            </a:r>
          </a:p>
          <a:p>
            <a:pPr lvl="1"/>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#bitcoin-market (Live quotes from markets)</a:t>
            </a:r>
          </a:p>
          <a:p>
            <a:pPr lvl="1"/>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#bitcoin-mining (GPU mining related)</a:t>
            </a:r>
          </a:p>
          <a:p>
            <a:pPr marL="171450" indent="-171450">
              <a:buFont typeface="Arial" panose="020B0604020202020204" pitchFamily="34" charset="0"/>
              <a:buChar char="•"/>
            </a:pP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Twitter Search</a:t>
            </a:r>
          </a:p>
          <a:p>
            <a:pPr marL="171450" indent="-171450">
              <a:buFont typeface="Arial" panose="020B0604020202020204" pitchFamily="34" charset="0"/>
              <a:buChar char="•"/>
            </a:pP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Facebook Page</a:t>
            </a:r>
          </a:p>
          <a:p>
            <a:pPr lvl="1"/>
            <a:endPar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2" name="Rectangle 21">
            <a:extLst>
              <a:ext uri="{FF2B5EF4-FFF2-40B4-BE49-F238E27FC236}">
                <a16:creationId xmlns:a16="http://schemas.microsoft.com/office/drawing/2014/main" id="{201C2166-7317-7B73-ABD8-5C7874154C49}"/>
              </a:ext>
            </a:extLst>
          </p:cNvPr>
          <p:cNvSpPr>
            <a:spLocks noGrp="1" noRot="1" noMove="1" noResize="1" noEditPoints="1" noAdjustHandles="1" noChangeArrowheads="1" noChangeShapeType="1"/>
          </p:cNvSpPr>
          <p:nvPr/>
        </p:nvSpPr>
        <p:spPr>
          <a:xfrm>
            <a:off x="3902242" y="2705834"/>
            <a:ext cx="2153653" cy="290372"/>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68F7760-D497-7D64-57C6-BD06C37A53BC}"/>
              </a:ext>
            </a:extLst>
          </p:cNvPr>
          <p:cNvSpPr>
            <a:spLocks noGrp="1" noRot="1" noMove="1" noResize="1" noEditPoints="1" noAdjustHandles="1" noChangeArrowheads="1" noChangeShapeType="1"/>
          </p:cNvSpPr>
          <p:nvPr/>
        </p:nvSpPr>
        <p:spPr>
          <a:xfrm>
            <a:off x="1324500" y="2708879"/>
            <a:ext cx="2153653" cy="290372"/>
          </a:xfrm>
          <a:prstGeom prst="rect">
            <a:avLst/>
          </a:prstGeom>
          <a:solidFill>
            <a:srgbClr val="038C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6CCB985-CF13-7291-D096-AE717FE06ACB}"/>
              </a:ext>
            </a:extLst>
          </p:cNvPr>
          <p:cNvSpPr txBox="1">
            <a:spLocks/>
          </p:cNvSpPr>
          <p:nvPr/>
        </p:nvSpPr>
        <p:spPr>
          <a:xfrm>
            <a:off x="1352002" y="2706437"/>
            <a:ext cx="2098651" cy="292388"/>
          </a:xfrm>
          <a:prstGeom prst="rect">
            <a:avLst/>
          </a:prstGeom>
          <a:noFill/>
        </p:spPr>
        <p:txBody>
          <a:bodyPr wrap="none" rtlCol="0">
            <a:spAutoFit/>
          </a:bodyPr>
          <a:lstStyle/>
          <a:p>
            <a:r>
              <a:rPr lang="en-US" sz="1300" dirty="0">
                <a:solidFill>
                  <a:srgbClr val="B7E5FA"/>
                </a:solidFill>
                <a:latin typeface="Roboto" panose="02000000000000000000" pitchFamily="2" charset="0"/>
                <a:ea typeface="Roboto" panose="02000000000000000000" pitchFamily="2" charset="0"/>
                <a:cs typeface="Roboto" panose="02000000000000000000" pitchFamily="2" charset="0"/>
              </a:rPr>
              <a:t>Learn how to use Bitcoin</a:t>
            </a:r>
            <a:r>
              <a:rPr lang="fa-IR" sz="1300" dirty="0">
                <a:solidFill>
                  <a:srgbClr val="B7E5FA"/>
                </a:solidFill>
                <a:latin typeface="Roboto" panose="02000000000000000000" pitchFamily="2" charset="0"/>
                <a:ea typeface="Roboto" panose="02000000000000000000" pitchFamily="2" charset="0"/>
              </a:rPr>
              <a:t>«</a:t>
            </a:r>
            <a:endParaRPr lang="en-US" sz="1300" dirty="0">
              <a:solidFill>
                <a:srgbClr val="B7E5FA"/>
              </a:solidFill>
              <a:latin typeface="Roboto" panose="02000000000000000000" pitchFamily="2" charset="0"/>
              <a:ea typeface="Roboto" panose="02000000000000000000" pitchFamily="2" charset="0"/>
              <a:cs typeface="Roboto" panose="02000000000000000000" pitchFamily="2" charset="0"/>
            </a:endParaRPr>
          </a:p>
        </p:txBody>
      </p:sp>
      <p:sp>
        <p:nvSpPr>
          <p:cNvPr id="20" name="TextBox 19">
            <a:extLst>
              <a:ext uri="{FF2B5EF4-FFF2-40B4-BE49-F238E27FC236}">
                <a16:creationId xmlns:a16="http://schemas.microsoft.com/office/drawing/2014/main" id="{58CCC839-E27B-3008-4C7E-96E4C2D70820}"/>
              </a:ext>
            </a:extLst>
          </p:cNvPr>
          <p:cNvSpPr txBox="1"/>
          <p:nvPr/>
        </p:nvSpPr>
        <p:spPr>
          <a:xfrm>
            <a:off x="3944880" y="2705835"/>
            <a:ext cx="2121543" cy="292388"/>
          </a:xfrm>
          <a:prstGeom prst="rect">
            <a:avLst/>
          </a:prstGeom>
          <a:noFill/>
        </p:spPr>
        <p:txBody>
          <a:bodyPr wrap="none" rtlCol="0">
            <a:spAutoFit/>
          </a:bodyPr>
          <a:lstStyle/>
          <a:p>
            <a:r>
              <a:rPr lang="en-US" sz="1300" dirty="0">
                <a:solidFill>
                  <a:schemeClr val="bg1">
                    <a:lumMod val="50000"/>
                  </a:schemeClr>
                </a:solidFill>
              </a:rPr>
              <a:t>Learn more about Bitcoin </a:t>
            </a:r>
            <a:r>
              <a:rPr lang="fa-IR" sz="1300" dirty="0">
                <a:solidFill>
                  <a:schemeClr val="bg1">
                    <a:lumMod val="50000"/>
                  </a:schemeClr>
                </a:solidFill>
              </a:rPr>
              <a:t>«</a:t>
            </a:r>
            <a:endParaRPr lang="en-US" sz="1300" dirty="0">
              <a:solidFill>
                <a:schemeClr val="bg1">
                  <a:lumMod val="50000"/>
                </a:schemeClr>
              </a:solidFill>
            </a:endParaRPr>
          </a:p>
        </p:txBody>
      </p:sp>
    </p:spTree>
    <p:extLst>
      <p:ext uri="{BB962C8B-B14F-4D97-AF65-F5344CB8AC3E}">
        <p14:creationId xmlns:p14="http://schemas.microsoft.com/office/powerpoint/2010/main" val="3825146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AE8F0B-47C4-9917-E800-A5DE04508EBD}"/>
            </a:ext>
          </a:extLst>
        </p:cNvPr>
        <p:cNvGrpSpPr/>
        <p:nvPr/>
      </p:nvGrpSpPr>
      <p:grpSpPr>
        <a:xfrm>
          <a:off x="0" y="0"/>
          <a:ext cx="0" cy="0"/>
          <a:chOff x="0" y="0"/>
          <a:chExt cx="0" cy="0"/>
        </a:xfrm>
      </p:grpSpPr>
      <p:pic>
        <p:nvPicPr>
          <p:cNvPr id="3" name="Picture 2" descr="A screenshot of a website&#10;&#10;Description automatically generated">
            <a:extLst>
              <a:ext uri="{FF2B5EF4-FFF2-40B4-BE49-F238E27FC236}">
                <a16:creationId xmlns:a16="http://schemas.microsoft.com/office/drawing/2014/main" id="{3A01D21F-FCAE-17A2-D1C1-DD2CD12B363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1732" y="589281"/>
            <a:ext cx="12148536" cy="5679438"/>
          </a:xfrm>
          <a:prstGeom prst="rect">
            <a:avLst/>
          </a:prstGeom>
        </p:spPr>
      </p:pic>
      <p:sp>
        <p:nvSpPr>
          <p:cNvPr id="51" name="Rectangle 50">
            <a:extLst>
              <a:ext uri="{FF2B5EF4-FFF2-40B4-BE49-F238E27FC236}">
                <a16:creationId xmlns:a16="http://schemas.microsoft.com/office/drawing/2014/main" id="{E8C42380-1979-35B5-D32C-69FECFABACBC}"/>
              </a:ext>
            </a:extLst>
          </p:cNvPr>
          <p:cNvSpPr/>
          <p:nvPr/>
        </p:nvSpPr>
        <p:spPr>
          <a:xfrm>
            <a:off x="7465812" y="2730097"/>
            <a:ext cx="4292600" cy="1085869"/>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6D1F83-64DC-DA03-FD90-816C88277BF8}"/>
              </a:ext>
            </a:extLst>
          </p:cNvPr>
          <p:cNvSpPr>
            <a:spLocks noGrp="1" noRot="1" noMove="1" noResize="1" noEditPoints="1" noAdjustHandles="1" noChangeArrowheads="1" noChangeShapeType="1"/>
          </p:cNvSpPr>
          <p:nvPr/>
        </p:nvSpPr>
        <p:spPr>
          <a:xfrm>
            <a:off x="3175000" y="2702560"/>
            <a:ext cx="4292600" cy="1085869"/>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F311ECD-AD48-6EC5-B686-B08837C89438}"/>
              </a:ext>
            </a:extLst>
          </p:cNvPr>
          <p:cNvSpPr txBox="1"/>
          <p:nvPr/>
        </p:nvSpPr>
        <p:spPr>
          <a:xfrm>
            <a:off x="3718560" y="2661176"/>
            <a:ext cx="2791149"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cs typeface="Roboto" panose="02000000000000000000" pitchFamily="2" charset="0"/>
              </a:rPr>
              <a:t>Welcome</a:t>
            </a:r>
            <a:r>
              <a:rPr lang="en-US" dirty="0">
                <a:latin typeface="Roboto" panose="02000000000000000000" pitchFamily="2" charset="0"/>
                <a:ea typeface="Roboto" panose="02000000000000000000" pitchFamily="2" charset="0"/>
                <a:cs typeface="Roboto" panose="02000000000000000000" pitchFamily="2" charset="0"/>
              </a:rPr>
              <a:t> to </a:t>
            </a:r>
            <a:r>
              <a:rPr lang="en-US" dirty="0">
                <a:solidFill>
                  <a:srgbClr val="038CD5"/>
                </a:solidFill>
                <a:latin typeface="Roboto" panose="02000000000000000000" pitchFamily="2" charset="0"/>
                <a:ea typeface="Roboto" panose="02000000000000000000" pitchFamily="2" charset="0"/>
                <a:cs typeface="Roboto" panose="02000000000000000000" pitchFamily="2" charset="0"/>
              </a:rPr>
              <a:t>Bitcoin</a:t>
            </a:r>
            <a:r>
              <a:rPr lang="en-US" dirty="0">
                <a:latin typeface="Roboto" panose="02000000000000000000" pitchFamily="2" charset="0"/>
                <a:ea typeface="Roboto" panose="02000000000000000000" pitchFamily="2" charset="0"/>
                <a:cs typeface="Roboto" panose="02000000000000000000" pitchFamily="2" charset="0"/>
              </a:rPr>
              <a:t> wiki,</a:t>
            </a:r>
          </a:p>
        </p:txBody>
      </p:sp>
      <p:sp>
        <p:nvSpPr>
          <p:cNvPr id="7" name="TextBox 6">
            <a:extLst>
              <a:ext uri="{FF2B5EF4-FFF2-40B4-BE49-F238E27FC236}">
                <a16:creationId xmlns:a16="http://schemas.microsoft.com/office/drawing/2014/main" id="{94B4A9A6-77F2-B076-6A67-465EDD262178}"/>
              </a:ext>
            </a:extLst>
          </p:cNvPr>
          <p:cNvSpPr txBox="1"/>
          <p:nvPr/>
        </p:nvSpPr>
        <p:spPr>
          <a:xfrm>
            <a:off x="4005791" y="2973800"/>
            <a:ext cx="2331087" cy="261610"/>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cs typeface="Roboto" panose="02000000000000000000" pitchFamily="2" charset="0"/>
              </a:rPr>
              <a:t>All your bitcoin information needs.</a:t>
            </a:r>
          </a:p>
        </p:txBody>
      </p:sp>
      <p:sp>
        <p:nvSpPr>
          <p:cNvPr id="8" name="TextBox 7">
            <a:extLst>
              <a:ext uri="{FF2B5EF4-FFF2-40B4-BE49-F238E27FC236}">
                <a16:creationId xmlns:a16="http://schemas.microsoft.com/office/drawing/2014/main" id="{C948FC9F-D046-3D09-9297-0EFB96DD6CEC}"/>
              </a:ext>
            </a:extLst>
          </p:cNvPr>
          <p:cNvSpPr txBox="1"/>
          <p:nvPr/>
        </p:nvSpPr>
        <p:spPr>
          <a:xfrm>
            <a:off x="4729546" y="3189965"/>
            <a:ext cx="883575" cy="246221"/>
          </a:xfrm>
          <a:prstGeom prst="rect">
            <a:avLst/>
          </a:prstGeom>
          <a:noFill/>
        </p:spPr>
        <p:txBody>
          <a:bodyPr wrap="none" rtlCol="0">
            <a:spAutoFit/>
          </a:bodyPr>
          <a:lstStyle/>
          <a:p>
            <a:r>
              <a:rPr lang="en-US" sz="1000" dirty="0">
                <a:solidFill>
                  <a:srgbClr val="038CD5"/>
                </a:solidFill>
                <a:latin typeface="Roboto" panose="02000000000000000000" pitchFamily="2" charset="0"/>
                <a:ea typeface="Roboto" panose="02000000000000000000" pitchFamily="2" charset="0"/>
                <a:cs typeface="Roboto" panose="02000000000000000000" pitchFamily="2" charset="0"/>
              </a:rPr>
              <a:t>330</a:t>
            </a:r>
            <a:r>
              <a:rPr lang="en-US" sz="1000" dirty="0">
                <a:latin typeface="Roboto" panose="02000000000000000000" pitchFamily="2" charset="0"/>
                <a:ea typeface="Roboto" panose="02000000000000000000" pitchFamily="2" charset="0"/>
                <a:cs typeface="Roboto" panose="02000000000000000000" pitchFamily="2" charset="0"/>
              </a:rPr>
              <a:t> articles.</a:t>
            </a:r>
          </a:p>
        </p:txBody>
      </p:sp>
      <p:sp>
        <p:nvSpPr>
          <p:cNvPr id="9" name="TextBox 8">
            <a:extLst>
              <a:ext uri="{FF2B5EF4-FFF2-40B4-BE49-F238E27FC236}">
                <a16:creationId xmlns:a16="http://schemas.microsoft.com/office/drawing/2014/main" id="{49B6F95F-89D5-2DF8-70BC-E0C92DFD8973}"/>
              </a:ext>
            </a:extLst>
          </p:cNvPr>
          <p:cNvSpPr txBox="1"/>
          <p:nvPr/>
        </p:nvSpPr>
        <p:spPr>
          <a:xfrm>
            <a:off x="3669960" y="3468702"/>
            <a:ext cx="3002745" cy="307777"/>
          </a:xfrm>
          <a:prstGeom prst="rect">
            <a:avLst/>
          </a:prstGeom>
          <a:noFill/>
        </p:spPr>
        <p:txBody>
          <a:bodyPr wrap="non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Improve </a:t>
            </a: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this wiki </a:t>
            </a:r>
            <a:r>
              <a:rPr lang="en-US" sz="1400" dirty="0">
                <a:latin typeface="Roboto" panose="02000000000000000000" pitchFamily="2" charset="0"/>
                <a:ea typeface="Roboto" panose="02000000000000000000" pitchFamily="2" charset="0"/>
                <a:cs typeface="Roboto" panose="02000000000000000000" pitchFamily="2" charset="0"/>
              </a:rPr>
              <a:t>and </a:t>
            </a: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earn bitcoins</a:t>
            </a:r>
            <a:r>
              <a:rPr lang="en-US" sz="1400" dirty="0">
                <a:latin typeface="Roboto" panose="02000000000000000000" pitchFamily="2" charset="0"/>
                <a:ea typeface="Roboto" panose="02000000000000000000" pitchFamily="2" charset="0"/>
                <a:cs typeface="Roboto" panose="02000000000000000000" pitchFamily="2" charset="0"/>
              </a:rPr>
              <a:t>.</a:t>
            </a:r>
          </a:p>
        </p:txBody>
      </p:sp>
      <p:sp>
        <p:nvSpPr>
          <p:cNvPr id="14" name="Rectangle 13">
            <a:extLst>
              <a:ext uri="{FF2B5EF4-FFF2-40B4-BE49-F238E27FC236}">
                <a16:creationId xmlns:a16="http://schemas.microsoft.com/office/drawing/2014/main" id="{1D56FA45-8384-D11A-4881-187337941450}"/>
              </a:ext>
            </a:extLst>
          </p:cNvPr>
          <p:cNvSpPr>
            <a:spLocks noGrp="1" noRot="1" noMove="1" noResize="1" noEditPoints="1" noAdjustHandles="1" noChangeArrowheads="1" noChangeShapeType="1"/>
          </p:cNvSpPr>
          <p:nvPr/>
        </p:nvSpPr>
        <p:spPr>
          <a:xfrm>
            <a:off x="4790440" y="4422647"/>
            <a:ext cx="2677160" cy="1366520"/>
          </a:xfrm>
          <a:prstGeom prst="rect">
            <a:avLst/>
          </a:prstGeom>
          <a:solidFill>
            <a:srgbClr val="F2E5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A1A69B8-3D88-5DF3-E7B0-0F883A49C7C2}"/>
              </a:ext>
            </a:extLst>
          </p:cNvPr>
          <p:cNvSpPr txBox="1"/>
          <p:nvPr/>
        </p:nvSpPr>
        <p:spPr>
          <a:xfrm>
            <a:off x="4729546" y="4819708"/>
            <a:ext cx="2791149" cy="830997"/>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Bitcoin</a:t>
            </a:r>
            <a:r>
              <a:rPr lang="en-US" sz="1200" dirty="0">
                <a:latin typeface="Roboto" panose="02000000000000000000" pitchFamily="2" charset="0"/>
                <a:ea typeface="Roboto" panose="02000000000000000000" pitchFamily="2" charset="0"/>
                <a:cs typeface="Roboto" panose="02000000000000000000" pitchFamily="2" charset="0"/>
              </a:rPr>
              <a:t> is a </a:t>
            </a:r>
            <a:r>
              <a:rPr lang="en-US" sz="1200" dirty="0">
                <a:solidFill>
                  <a:srgbClr val="038CD5"/>
                </a:solidFill>
                <a:latin typeface="Roboto" panose="02000000000000000000" pitchFamily="2" charset="0"/>
                <a:ea typeface="Roboto" panose="02000000000000000000" pitchFamily="2" charset="0"/>
                <a:cs typeface="Roboto" panose="02000000000000000000" pitchFamily="2" charset="0"/>
              </a:rPr>
              <a:t>digital currency </a:t>
            </a:r>
            <a:r>
              <a:rPr lang="en-US" sz="1200" dirty="0">
                <a:latin typeface="Roboto" panose="02000000000000000000" pitchFamily="2" charset="0"/>
                <a:ea typeface="Roboto" panose="02000000000000000000" pitchFamily="2" charset="0"/>
                <a:cs typeface="Roboto" panose="02000000000000000000" pitchFamily="2" charset="0"/>
              </a:rPr>
              <a:t>created in</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2009 by </a:t>
            </a:r>
            <a:r>
              <a:rPr lang="en-US" sz="1200" dirty="0">
                <a:solidFill>
                  <a:srgbClr val="038CD5"/>
                </a:solidFill>
                <a:latin typeface="Roboto" panose="02000000000000000000" pitchFamily="2" charset="0"/>
                <a:ea typeface="Roboto" panose="02000000000000000000" pitchFamily="2" charset="0"/>
                <a:cs typeface="Roboto" panose="02000000000000000000" pitchFamily="2" charset="0"/>
              </a:rPr>
              <a:t>Satoshi Nakamoto</a:t>
            </a:r>
            <a:r>
              <a:rPr lang="en-US" sz="1200" dirty="0">
                <a:latin typeface="Roboto" panose="02000000000000000000" pitchFamily="2" charset="0"/>
                <a:ea typeface="Roboto" panose="02000000000000000000" pitchFamily="2" charset="0"/>
                <a:cs typeface="Roboto" panose="02000000000000000000" pitchFamily="2" charset="0"/>
              </a:rPr>
              <a:t>. It is also</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the name of the open source software</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designed in order to use this currency.</a:t>
            </a:r>
            <a:endParaRPr lang="en-US" sz="1200" b="1" dirty="0">
              <a:latin typeface="Roboto" panose="02000000000000000000" pitchFamily="2" charset="0"/>
              <a:ea typeface="Roboto" panose="02000000000000000000" pitchFamily="2" charset="0"/>
              <a:cs typeface="Roboto" panose="02000000000000000000" pitchFamily="2" charset="0"/>
            </a:endParaRPr>
          </a:p>
        </p:txBody>
      </p:sp>
      <p:sp>
        <p:nvSpPr>
          <p:cNvPr id="15" name="Rectangle 14">
            <a:extLst>
              <a:ext uri="{FF2B5EF4-FFF2-40B4-BE49-F238E27FC236}">
                <a16:creationId xmlns:a16="http://schemas.microsoft.com/office/drawing/2014/main" id="{B29ADBC9-D7B3-AAF7-4CFA-E278D78E7590}"/>
              </a:ext>
            </a:extLst>
          </p:cNvPr>
          <p:cNvSpPr>
            <a:spLocks noGrp="1" noRot="1" noMove="1" noResize="1" noEditPoints="1" noAdjustHandles="1" noChangeArrowheads="1" noChangeShapeType="1"/>
          </p:cNvSpPr>
          <p:nvPr/>
        </p:nvSpPr>
        <p:spPr>
          <a:xfrm>
            <a:off x="2341946" y="5728879"/>
            <a:ext cx="5059614" cy="499201"/>
          </a:xfrm>
          <a:prstGeom prst="rect">
            <a:avLst/>
          </a:prstGeom>
          <a:solidFill>
            <a:srgbClr val="F2E5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75792C-7053-C88F-B5DF-5EC616DE9DEC}"/>
              </a:ext>
            </a:extLst>
          </p:cNvPr>
          <p:cNvSpPr txBox="1"/>
          <p:nvPr/>
        </p:nvSpPr>
        <p:spPr>
          <a:xfrm>
            <a:off x="2341946" y="5728879"/>
            <a:ext cx="4695388" cy="461665"/>
          </a:xfrm>
          <a:prstGeom prst="rect">
            <a:avLst/>
          </a:prstGeom>
          <a:noFill/>
        </p:spPr>
        <p:txBody>
          <a:bodyPr wrap="non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Bitcoin is one of the first implementation of a concept called</a:t>
            </a:r>
            <a:br>
              <a:rPr lang="en-US" sz="1200" dirty="0">
                <a:latin typeface="Roboto" panose="02000000000000000000" pitchFamily="2" charset="0"/>
                <a:ea typeface="Roboto" panose="02000000000000000000" pitchFamily="2" charset="0"/>
                <a:cs typeface="Roboto" panose="02000000000000000000" pitchFamily="2" charset="0"/>
              </a:rPr>
            </a:br>
            <a:r>
              <a:rPr lang="en-US" sz="1200" i="1" dirty="0">
                <a:latin typeface="Roboto" panose="02000000000000000000" pitchFamily="2" charset="0"/>
                <a:ea typeface="Roboto" panose="02000000000000000000" pitchFamily="2" charset="0"/>
                <a:cs typeface="Roboto" panose="02000000000000000000" pitchFamily="2" charset="0"/>
              </a:rPr>
              <a:t>cryptocurrency</a:t>
            </a:r>
            <a:r>
              <a:rPr lang="en-US" sz="1200" dirty="0">
                <a:latin typeface="Roboto" panose="02000000000000000000" pitchFamily="2" charset="0"/>
                <a:ea typeface="Roboto" panose="02000000000000000000" pitchFamily="2" charset="0"/>
                <a:cs typeface="Roboto" panose="02000000000000000000" pitchFamily="2" charset="0"/>
              </a:rPr>
              <a:t>, which was first described in 1998 by Wei Dai on the</a:t>
            </a:r>
          </a:p>
        </p:txBody>
      </p:sp>
      <p:sp>
        <p:nvSpPr>
          <p:cNvPr id="12" name="TextBox 11">
            <a:extLst>
              <a:ext uri="{FF2B5EF4-FFF2-40B4-BE49-F238E27FC236}">
                <a16:creationId xmlns:a16="http://schemas.microsoft.com/office/drawing/2014/main" id="{644E608A-F28A-F805-1F6B-AF0876E50165}"/>
              </a:ext>
            </a:extLst>
          </p:cNvPr>
          <p:cNvSpPr txBox="1"/>
          <p:nvPr/>
        </p:nvSpPr>
        <p:spPr>
          <a:xfrm>
            <a:off x="4729546" y="4503622"/>
            <a:ext cx="1687321" cy="276999"/>
          </a:xfrm>
          <a:prstGeom prst="rect">
            <a:avLst/>
          </a:prstGeom>
          <a:noFill/>
        </p:spPr>
        <p:txBody>
          <a:bodyPr wrap="none" rtlCol="0">
            <a:spAutoFit/>
          </a:bodyPr>
          <a:lstStyle/>
          <a:p>
            <a:r>
              <a:rPr lang="en-US" sz="1200" i="1" dirty="0">
                <a:latin typeface="Roboto" panose="02000000000000000000" pitchFamily="2" charset="0"/>
                <a:ea typeface="Roboto" panose="02000000000000000000" pitchFamily="2" charset="0"/>
                <a:cs typeface="Roboto" panose="02000000000000000000" pitchFamily="2" charset="0"/>
              </a:rPr>
              <a:t>Source from </a:t>
            </a:r>
            <a:r>
              <a:rPr lang="en-US" sz="1200" i="1" dirty="0">
                <a:solidFill>
                  <a:srgbClr val="038CD5"/>
                </a:solidFill>
                <a:latin typeface="Roboto" panose="02000000000000000000" pitchFamily="2" charset="0"/>
                <a:ea typeface="Roboto" panose="02000000000000000000" pitchFamily="2" charset="0"/>
                <a:cs typeface="Roboto" panose="02000000000000000000" pitchFamily="2" charset="0"/>
              </a:rPr>
              <a:t>Wikipedia</a:t>
            </a:r>
            <a:r>
              <a:rPr lang="en-US" sz="1200" i="1" dirty="0">
                <a:latin typeface="Roboto" panose="02000000000000000000" pitchFamily="2" charset="0"/>
                <a:ea typeface="Roboto" panose="02000000000000000000" pitchFamily="2" charset="0"/>
                <a:cs typeface="Roboto" panose="02000000000000000000" pitchFamily="2" charset="0"/>
              </a:rPr>
              <a:t>.</a:t>
            </a:r>
          </a:p>
        </p:txBody>
      </p:sp>
      <p:sp>
        <p:nvSpPr>
          <p:cNvPr id="18" name="Rectangle 17">
            <a:extLst>
              <a:ext uri="{FF2B5EF4-FFF2-40B4-BE49-F238E27FC236}">
                <a16:creationId xmlns:a16="http://schemas.microsoft.com/office/drawing/2014/main" id="{B8EB166F-FF38-08B8-573C-7CE7C8FE8517}"/>
              </a:ext>
            </a:extLst>
          </p:cNvPr>
          <p:cNvSpPr>
            <a:spLocks noGrp="1" noRot="1" noMove="1" noResize="1" noEditPoints="1" noAdjustHandles="1" noChangeArrowheads="1" noChangeShapeType="1"/>
          </p:cNvSpPr>
          <p:nvPr/>
        </p:nvSpPr>
        <p:spPr>
          <a:xfrm>
            <a:off x="7686122" y="4412760"/>
            <a:ext cx="4180757" cy="1815319"/>
          </a:xfrm>
          <a:prstGeom prst="rect">
            <a:avLst/>
          </a:prstGeom>
          <a:solidFill>
            <a:srgbClr val="F2E5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1469D02-B0B2-7EC2-0AE8-FCB20A7BEAD3}"/>
              </a:ext>
            </a:extLst>
          </p:cNvPr>
          <p:cNvSpPr txBox="1"/>
          <p:nvPr/>
        </p:nvSpPr>
        <p:spPr>
          <a:xfrm>
            <a:off x="7631494" y="4540521"/>
            <a:ext cx="2284600" cy="1600438"/>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Introduction</a:t>
            </a:r>
          </a:p>
          <a:p>
            <a:pPr marL="285750" indent="-285750">
              <a:buFont typeface="Arial" panose="020B0604020202020204" pitchFamily="34" charset="0"/>
              <a:buChar char="•"/>
            </a:pP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Getting started</a:t>
            </a:r>
          </a:p>
          <a:p>
            <a:pPr marL="285750" indent="-285750">
              <a:buFont typeface="Arial" panose="020B0604020202020204" pitchFamily="34" charset="0"/>
              <a:buChar char="•"/>
            </a:pP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Register Your BitCoin</a:t>
            </a:r>
            <a:b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b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Location</a:t>
            </a:r>
          </a:p>
          <a:p>
            <a:pPr marL="285750" indent="-285750">
              <a:buFont typeface="Arial" panose="020B0604020202020204" pitchFamily="34" charset="0"/>
              <a:buChar char="•"/>
            </a:pP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Securing your wallet</a:t>
            </a:r>
          </a:p>
          <a:p>
            <a:pPr marL="285750" indent="-285750">
              <a:buFont typeface="Arial" panose="020B0604020202020204" pitchFamily="34" charset="0"/>
              <a:buChar char="•"/>
            </a:pP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Trading Best Practices</a:t>
            </a:r>
          </a:p>
          <a:p>
            <a:pPr marL="285750" indent="-285750">
              <a:buFont typeface="Arial" panose="020B0604020202020204" pitchFamily="34" charset="0"/>
              <a:buChar char="•"/>
            </a:pP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Myths</a:t>
            </a:r>
          </a:p>
        </p:txBody>
      </p:sp>
      <p:sp>
        <p:nvSpPr>
          <p:cNvPr id="17" name="TextBox 16">
            <a:extLst>
              <a:ext uri="{FF2B5EF4-FFF2-40B4-BE49-F238E27FC236}">
                <a16:creationId xmlns:a16="http://schemas.microsoft.com/office/drawing/2014/main" id="{C3D213D2-C13C-75D0-4513-D131151CEFB0}"/>
              </a:ext>
            </a:extLst>
          </p:cNvPr>
          <p:cNvSpPr txBox="1"/>
          <p:nvPr/>
        </p:nvSpPr>
        <p:spPr>
          <a:xfrm>
            <a:off x="9758720" y="4901439"/>
            <a:ext cx="2260555" cy="95410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PHP developer intro</a:t>
            </a:r>
          </a:p>
          <a:p>
            <a:pPr marL="285750" indent="-285750">
              <a:buFont typeface="Arial" panose="020B0604020202020204" pitchFamily="34" charset="0"/>
              <a:buChar char="•"/>
            </a:pP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API references (JSON-</a:t>
            </a:r>
            <a:b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b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RPC)</a:t>
            </a:r>
          </a:p>
          <a:p>
            <a:pPr marL="285750" indent="-285750">
              <a:buFont typeface="Arial" panose="020B0604020202020204" pitchFamily="34" charset="0"/>
              <a:buChar char="•"/>
            </a:pP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Protocol specification</a:t>
            </a:r>
          </a:p>
        </p:txBody>
      </p:sp>
      <p:sp>
        <p:nvSpPr>
          <p:cNvPr id="24" name="Rectangle 23">
            <a:extLst>
              <a:ext uri="{FF2B5EF4-FFF2-40B4-BE49-F238E27FC236}">
                <a16:creationId xmlns:a16="http://schemas.microsoft.com/office/drawing/2014/main" id="{8E3B6103-56AB-7B52-2F02-C32CC8207169}"/>
              </a:ext>
            </a:extLst>
          </p:cNvPr>
          <p:cNvSpPr/>
          <p:nvPr/>
        </p:nvSpPr>
        <p:spPr>
          <a:xfrm>
            <a:off x="136984" y="2909673"/>
            <a:ext cx="1642521" cy="133266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0240592-4810-3C7A-D7B3-5685C0CCF4C8}"/>
              </a:ext>
            </a:extLst>
          </p:cNvPr>
          <p:cNvSpPr txBox="1">
            <a:spLocks noGrp="1" noRot="1" noMove="1" noResize="1" noEditPoints="1" noAdjustHandles="1" noChangeArrowheads="1" noChangeShapeType="1"/>
          </p:cNvSpPr>
          <p:nvPr/>
        </p:nvSpPr>
        <p:spPr>
          <a:xfrm>
            <a:off x="207001" y="2857342"/>
            <a:ext cx="1406154" cy="1200329"/>
          </a:xfrm>
          <a:prstGeom prst="rect">
            <a:avLst/>
          </a:prstGeom>
          <a:noFill/>
        </p:spPr>
        <p:txBody>
          <a:bodyPr wrap="none" rtlCol="0">
            <a:spAutoFit/>
          </a:bodyPr>
          <a:lstStyle/>
          <a:p>
            <a:r>
              <a:rPr lang="en-US" sz="1200" u="sng" dirty="0">
                <a:solidFill>
                  <a:srgbClr val="575070"/>
                </a:solidFill>
                <a:latin typeface="Roboto" panose="02000000000000000000" pitchFamily="2" charset="0"/>
                <a:ea typeface="Roboto" panose="02000000000000000000" pitchFamily="2" charset="0"/>
                <a:cs typeface="Roboto" panose="02000000000000000000" pitchFamily="2" charset="0"/>
              </a:rPr>
              <a:t>Main</a:t>
            </a:r>
            <a:r>
              <a:rPr lang="en-US" sz="1200" u="sng" dirty="0">
                <a:latin typeface="Roboto" panose="02000000000000000000" pitchFamily="2" charset="0"/>
                <a:ea typeface="Roboto" panose="02000000000000000000" pitchFamily="2" charset="0"/>
                <a:cs typeface="Roboto" panose="02000000000000000000" pitchFamily="2" charset="0"/>
              </a:rPr>
              <a:t> </a:t>
            </a:r>
            <a:r>
              <a:rPr lang="en-US" sz="1200" u="sng" dirty="0">
                <a:solidFill>
                  <a:srgbClr val="575070"/>
                </a:solidFill>
                <a:latin typeface="Roboto" panose="02000000000000000000" pitchFamily="2" charset="0"/>
                <a:ea typeface="Roboto" panose="02000000000000000000" pitchFamily="2" charset="0"/>
                <a:cs typeface="Roboto" panose="02000000000000000000" pitchFamily="2" charset="0"/>
              </a:rPr>
              <a:t>page</a:t>
            </a:r>
          </a:p>
          <a:p>
            <a:r>
              <a:rPr lang="en-US" sz="1200" u="sng" dirty="0">
                <a:solidFill>
                  <a:srgbClr val="0057A5"/>
                </a:solidFill>
                <a:latin typeface="Roboto" panose="02000000000000000000" pitchFamily="2" charset="0"/>
                <a:ea typeface="Roboto" panose="02000000000000000000" pitchFamily="2" charset="0"/>
                <a:cs typeface="Roboto" panose="02000000000000000000" pitchFamily="2" charset="0"/>
              </a:rPr>
              <a:t>FAQ</a:t>
            </a:r>
          </a:p>
          <a:p>
            <a:r>
              <a:rPr lang="en-US" sz="1200" u="sng" dirty="0">
                <a:solidFill>
                  <a:srgbClr val="0057A5"/>
                </a:solidFill>
                <a:latin typeface="Roboto" panose="02000000000000000000" pitchFamily="2" charset="0"/>
                <a:ea typeface="Roboto" panose="02000000000000000000" pitchFamily="2" charset="0"/>
                <a:cs typeface="Roboto" panose="02000000000000000000" pitchFamily="2" charset="0"/>
              </a:rPr>
              <a:t>Forums</a:t>
            </a:r>
          </a:p>
          <a:p>
            <a:r>
              <a:rPr lang="en-US" sz="1200" u="sng" dirty="0">
                <a:solidFill>
                  <a:srgbClr val="0057A5"/>
                </a:solidFill>
                <a:latin typeface="Roboto" panose="02000000000000000000" pitchFamily="2" charset="0"/>
                <a:ea typeface="Roboto" panose="02000000000000000000" pitchFamily="2" charset="0"/>
                <a:cs typeface="Roboto" panose="02000000000000000000" pitchFamily="2" charset="0"/>
              </a:rPr>
              <a:t>Chatroom</a:t>
            </a:r>
          </a:p>
          <a:p>
            <a:r>
              <a:rPr lang="en-US" sz="1200" u="sng" dirty="0">
                <a:solidFill>
                  <a:srgbClr val="0057A5"/>
                </a:solidFill>
                <a:latin typeface="Roboto" panose="02000000000000000000" pitchFamily="2" charset="0"/>
                <a:ea typeface="Roboto" panose="02000000000000000000" pitchFamily="2" charset="0"/>
                <a:cs typeface="Roboto" panose="02000000000000000000" pitchFamily="2" charset="0"/>
              </a:rPr>
              <a:t>Community portal</a:t>
            </a:r>
          </a:p>
          <a:p>
            <a:r>
              <a:rPr lang="en-US" sz="1200" u="sng" dirty="0">
                <a:solidFill>
                  <a:srgbClr val="0057A5"/>
                </a:solidFill>
                <a:latin typeface="Roboto" panose="02000000000000000000" pitchFamily="2" charset="0"/>
                <a:ea typeface="Roboto" panose="02000000000000000000" pitchFamily="2" charset="0"/>
                <a:cs typeface="Roboto" panose="02000000000000000000" pitchFamily="2" charset="0"/>
              </a:rPr>
              <a:t>Recent changes</a:t>
            </a:r>
          </a:p>
        </p:txBody>
      </p:sp>
      <p:sp>
        <p:nvSpPr>
          <p:cNvPr id="21" name="Rectangle 20">
            <a:extLst>
              <a:ext uri="{FF2B5EF4-FFF2-40B4-BE49-F238E27FC236}">
                <a16:creationId xmlns:a16="http://schemas.microsoft.com/office/drawing/2014/main" id="{74AD1665-EC6A-5E69-A100-12C2D83C4EEF}"/>
              </a:ext>
            </a:extLst>
          </p:cNvPr>
          <p:cNvSpPr>
            <a:spLocks noGrp="1" noRot="1" noMove="1" noResize="1" noEditPoints="1" noAdjustHandles="1" noChangeArrowheads="1" noChangeShapeType="1"/>
          </p:cNvSpPr>
          <p:nvPr/>
        </p:nvSpPr>
        <p:spPr>
          <a:xfrm>
            <a:off x="196658" y="4901439"/>
            <a:ext cx="1642521" cy="1118056"/>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804DD5-C27F-6EA7-8753-94CA8B27E143}"/>
              </a:ext>
            </a:extLst>
          </p:cNvPr>
          <p:cNvSpPr/>
          <p:nvPr/>
        </p:nvSpPr>
        <p:spPr>
          <a:xfrm>
            <a:off x="231795" y="2554177"/>
            <a:ext cx="892167" cy="262328"/>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5927C11-A0B4-146E-B2B3-422FD16796DE}"/>
              </a:ext>
            </a:extLst>
          </p:cNvPr>
          <p:cNvSpPr txBox="1"/>
          <p:nvPr/>
        </p:nvSpPr>
        <p:spPr>
          <a:xfrm>
            <a:off x="196658" y="4849944"/>
            <a:ext cx="1296958" cy="1015663"/>
          </a:xfrm>
          <a:prstGeom prst="rect">
            <a:avLst/>
          </a:prstGeom>
          <a:noFill/>
        </p:spPr>
        <p:txBody>
          <a:bodyPr wrap="none" rtlCol="0">
            <a:spAutoFit/>
          </a:bodyPr>
          <a:lstStyle/>
          <a:p>
            <a:r>
              <a:rPr lang="en-US" sz="1200" u="sng" dirty="0">
                <a:solidFill>
                  <a:srgbClr val="0070C0"/>
                </a:solidFill>
                <a:ea typeface="Roboto" panose="02000000000000000000" pitchFamily="2" charset="0"/>
                <a:cs typeface="Roboto" panose="02000000000000000000" pitchFamily="2" charset="0"/>
              </a:rPr>
              <a:t>What links here</a:t>
            </a:r>
          </a:p>
          <a:p>
            <a:r>
              <a:rPr lang="en-US" sz="1200" u="sng" dirty="0">
                <a:solidFill>
                  <a:srgbClr val="0070C0"/>
                </a:solidFill>
                <a:ea typeface="Roboto" panose="02000000000000000000" pitchFamily="2" charset="0"/>
                <a:cs typeface="Roboto" panose="02000000000000000000" pitchFamily="2" charset="0"/>
              </a:rPr>
              <a:t>Related changes</a:t>
            </a:r>
          </a:p>
          <a:p>
            <a:r>
              <a:rPr lang="en-US" sz="1200" u="sng" dirty="0">
                <a:solidFill>
                  <a:srgbClr val="0070C0"/>
                </a:solidFill>
                <a:ea typeface="Roboto" panose="02000000000000000000" pitchFamily="2" charset="0"/>
                <a:cs typeface="Roboto" panose="02000000000000000000" pitchFamily="2" charset="0"/>
              </a:rPr>
              <a:t>Special pages</a:t>
            </a:r>
          </a:p>
          <a:p>
            <a:r>
              <a:rPr lang="en-US" sz="1200" u="sng" dirty="0">
                <a:solidFill>
                  <a:srgbClr val="0070C0"/>
                </a:solidFill>
                <a:ea typeface="Roboto" panose="02000000000000000000" pitchFamily="2" charset="0"/>
                <a:cs typeface="Roboto" panose="02000000000000000000" pitchFamily="2" charset="0"/>
              </a:rPr>
              <a:t>Printable version</a:t>
            </a:r>
          </a:p>
          <a:p>
            <a:r>
              <a:rPr lang="en-US" sz="1200" u="sng" dirty="0">
                <a:solidFill>
                  <a:srgbClr val="0070C0"/>
                </a:solidFill>
                <a:ea typeface="Roboto" panose="02000000000000000000" pitchFamily="2" charset="0"/>
                <a:cs typeface="Roboto" panose="02000000000000000000" pitchFamily="2" charset="0"/>
              </a:rPr>
              <a:t>Permanent link</a:t>
            </a:r>
          </a:p>
        </p:txBody>
      </p:sp>
      <p:sp>
        <p:nvSpPr>
          <p:cNvPr id="42" name="Rectangle 41">
            <a:extLst>
              <a:ext uri="{FF2B5EF4-FFF2-40B4-BE49-F238E27FC236}">
                <a16:creationId xmlns:a16="http://schemas.microsoft.com/office/drawing/2014/main" id="{1CDF42A8-17EA-7FAB-E5ED-A2CC5F6CFA3A}"/>
              </a:ext>
            </a:extLst>
          </p:cNvPr>
          <p:cNvSpPr/>
          <p:nvPr/>
        </p:nvSpPr>
        <p:spPr>
          <a:xfrm>
            <a:off x="250584" y="4518293"/>
            <a:ext cx="892167" cy="262328"/>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B5268AF-6871-4678-CCE8-AF58EEE122B7}"/>
              </a:ext>
            </a:extLst>
          </p:cNvPr>
          <p:cNvSpPr txBox="1"/>
          <p:nvPr/>
        </p:nvSpPr>
        <p:spPr>
          <a:xfrm>
            <a:off x="207001" y="2554177"/>
            <a:ext cx="892167" cy="276999"/>
          </a:xfrm>
          <a:prstGeom prst="rect">
            <a:avLst/>
          </a:prstGeom>
          <a:noFill/>
        </p:spPr>
        <p:txBody>
          <a:bodyPr wrap="none" rtlCol="0">
            <a:spAutoFit/>
          </a:bodyPr>
          <a:lstStyle/>
          <a:p>
            <a:r>
              <a:rPr lang="en-US" sz="1200" dirty="0"/>
              <a:t>Navigation</a:t>
            </a:r>
          </a:p>
        </p:txBody>
      </p:sp>
      <p:sp>
        <p:nvSpPr>
          <p:cNvPr id="26" name="TextBox 25">
            <a:extLst>
              <a:ext uri="{FF2B5EF4-FFF2-40B4-BE49-F238E27FC236}">
                <a16:creationId xmlns:a16="http://schemas.microsoft.com/office/drawing/2014/main" id="{F7585290-0029-8DC6-45D5-8F886AC3554D}"/>
              </a:ext>
            </a:extLst>
          </p:cNvPr>
          <p:cNvSpPr txBox="1"/>
          <p:nvPr/>
        </p:nvSpPr>
        <p:spPr>
          <a:xfrm>
            <a:off x="231795" y="4532108"/>
            <a:ext cx="692434" cy="276999"/>
          </a:xfrm>
          <a:prstGeom prst="rect">
            <a:avLst/>
          </a:prstGeom>
          <a:noFill/>
        </p:spPr>
        <p:txBody>
          <a:bodyPr wrap="none" rtlCol="0">
            <a:spAutoFit/>
          </a:bodyPr>
          <a:lstStyle/>
          <a:p>
            <a:r>
              <a:rPr lang="en-US" sz="1200" dirty="0"/>
              <a:t>Toolbox</a:t>
            </a:r>
          </a:p>
        </p:txBody>
      </p:sp>
      <p:sp>
        <p:nvSpPr>
          <p:cNvPr id="34" name="Rectangle 33">
            <a:extLst>
              <a:ext uri="{FF2B5EF4-FFF2-40B4-BE49-F238E27FC236}">
                <a16:creationId xmlns:a16="http://schemas.microsoft.com/office/drawing/2014/main" id="{68F39311-FF77-CDAD-224B-9210F076E6B0}"/>
              </a:ext>
            </a:extLst>
          </p:cNvPr>
          <p:cNvSpPr>
            <a:spLocks/>
          </p:cNvSpPr>
          <p:nvPr/>
        </p:nvSpPr>
        <p:spPr>
          <a:xfrm>
            <a:off x="2085975" y="1163539"/>
            <a:ext cx="388620" cy="26930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AB6C09C-6288-C3F1-B846-F7BF12E8C93A}"/>
              </a:ext>
            </a:extLst>
          </p:cNvPr>
          <p:cNvSpPr>
            <a:spLocks/>
          </p:cNvSpPr>
          <p:nvPr/>
        </p:nvSpPr>
        <p:spPr>
          <a:xfrm>
            <a:off x="2569297" y="1230600"/>
            <a:ext cx="781144" cy="142875"/>
          </a:xfrm>
          <a:prstGeom prst="rect">
            <a:avLst/>
          </a:prstGeom>
          <a:solidFill>
            <a:srgbClr val="EEF3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27" name="TextBox 26">
            <a:extLst>
              <a:ext uri="{FF2B5EF4-FFF2-40B4-BE49-F238E27FC236}">
                <a16:creationId xmlns:a16="http://schemas.microsoft.com/office/drawing/2014/main" id="{8C9C3E23-39DB-03DD-1833-DA45F7A63724}"/>
              </a:ext>
            </a:extLst>
          </p:cNvPr>
          <p:cNvSpPr txBox="1"/>
          <p:nvPr/>
        </p:nvSpPr>
        <p:spPr>
          <a:xfrm>
            <a:off x="2025315" y="1148150"/>
            <a:ext cx="530466" cy="292388"/>
          </a:xfrm>
          <a:prstGeom prst="rect">
            <a:avLst/>
          </a:prstGeom>
          <a:noFill/>
        </p:spPr>
        <p:txBody>
          <a:bodyPr wrap="none" rtlCol="0">
            <a:spAutoFit/>
          </a:bodyPr>
          <a:lstStyle/>
          <a:p>
            <a:r>
              <a:rPr lang="en-US" sz="1300" dirty="0"/>
              <a:t>Page</a:t>
            </a:r>
          </a:p>
        </p:txBody>
      </p:sp>
      <p:sp>
        <p:nvSpPr>
          <p:cNvPr id="28" name="TextBox 27">
            <a:extLst>
              <a:ext uri="{FF2B5EF4-FFF2-40B4-BE49-F238E27FC236}">
                <a16:creationId xmlns:a16="http://schemas.microsoft.com/office/drawing/2014/main" id="{0CF64F1E-DD79-248E-A915-EFB717AEED63}"/>
              </a:ext>
            </a:extLst>
          </p:cNvPr>
          <p:cNvSpPr txBox="1"/>
          <p:nvPr/>
        </p:nvSpPr>
        <p:spPr>
          <a:xfrm>
            <a:off x="2510589" y="1148149"/>
            <a:ext cx="926857" cy="276999"/>
          </a:xfrm>
          <a:prstGeom prst="rect">
            <a:avLst/>
          </a:prstGeom>
          <a:noFill/>
        </p:spPr>
        <p:txBody>
          <a:bodyPr wrap="none" rtlCol="0">
            <a:spAutoFit/>
          </a:bodyPr>
          <a:lstStyle/>
          <a:p>
            <a:r>
              <a:rPr lang="en-US" sz="1200" dirty="0">
                <a:solidFill>
                  <a:srgbClr val="0057A5"/>
                </a:solidFill>
              </a:rPr>
              <a:t>Discussion</a:t>
            </a:r>
          </a:p>
        </p:txBody>
      </p:sp>
      <p:sp>
        <p:nvSpPr>
          <p:cNvPr id="38" name="Rectangle 37">
            <a:extLst>
              <a:ext uri="{FF2B5EF4-FFF2-40B4-BE49-F238E27FC236}">
                <a16:creationId xmlns:a16="http://schemas.microsoft.com/office/drawing/2014/main" id="{45A6C4FD-66BD-8714-985A-30045D400F1E}"/>
              </a:ext>
            </a:extLst>
          </p:cNvPr>
          <p:cNvSpPr>
            <a:spLocks/>
          </p:cNvSpPr>
          <p:nvPr/>
        </p:nvSpPr>
        <p:spPr>
          <a:xfrm>
            <a:off x="7433132" y="1184766"/>
            <a:ext cx="884098" cy="188709"/>
          </a:xfrm>
          <a:prstGeom prst="rect">
            <a:avLst/>
          </a:prstGeom>
          <a:solidFill>
            <a:srgbClr val="EEF3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39" name="Rectangle 38">
            <a:extLst>
              <a:ext uri="{FF2B5EF4-FFF2-40B4-BE49-F238E27FC236}">
                <a16:creationId xmlns:a16="http://schemas.microsoft.com/office/drawing/2014/main" id="{13F23CF2-4259-A4D1-5E2F-1C1CAAF6166C}"/>
              </a:ext>
            </a:extLst>
          </p:cNvPr>
          <p:cNvSpPr>
            <a:spLocks/>
          </p:cNvSpPr>
          <p:nvPr/>
        </p:nvSpPr>
        <p:spPr>
          <a:xfrm>
            <a:off x="8408158" y="1184766"/>
            <a:ext cx="884098" cy="240382"/>
          </a:xfrm>
          <a:prstGeom prst="rect">
            <a:avLst/>
          </a:prstGeom>
          <a:solidFill>
            <a:srgbClr val="EEF3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29" name="TextBox 28">
            <a:extLst>
              <a:ext uri="{FF2B5EF4-FFF2-40B4-BE49-F238E27FC236}">
                <a16:creationId xmlns:a16="http://schemas.microsoft.com/office/drawing/2014/main" id="{2928AE48-3414-4ABB-218C-2471D273BE5F}"/>
              </a:ext>
            </a:extLst>
          </p:cNvPr>
          <p:cNvSpPr txBox="1"/>
          <p:nvPr/>
        </p:nvSpPr>
        <p:spPr>
          <a:xfrm>
            <a:off x="7401560" y="1163539"/>
            <a:ext cx="993542" cy="276999"/>
          </a:xfrm>
          <a:prstGeom prst="rect">
            <a:avLst/>
          </a:prstGeom>
          <a:noFill/>
        </p:spPr>
        <p:txBody>
          <a:bodyPr wrap="none" rtlCol="0">
            <a:spAutoFit/>
          </a:bodyPr>
          <a:lstStyle/>
          <a:p>
            <a:r>
              <a:rPr lang="en-US" sz="1200" dirty="0">
                <a:solidFill>
                  <a:srgbClr val="0057A5"/>
                </a:solidFill>
              </a:rPr>
              <a:t>View source</a:t>
            </a:r>
          </a:p>
        </p:txBody>
      </p:sp>
      <p:sp>
        <p:nvSpPr>
          <p:cNvPr id="30" name="TextBox 29">
            <a:extLst>
              <a:ext uri="{FF2B5EF4-FFF2-40B4-BE49-F238E27FC236}">
                <a16:creationId xmlns:a16="http://schemas.microsoft.com/office/drawing/2014/main" id="{3602250E-4F8F-36BD-5BC0-CA9FE6A4562A}"/>
              </a:ext>
            </a:extLst>
          </p:cNvPr>
          <p:cNvSpPr txBox="1"/>
          <p:nvPr/>
        </p:nvSpPr>
        <p:spPr>
          <a:xfrm>
            <a:off x="8356065" y="1163539"/>
            <a:ext cx="988284" cy="276999"/>
          </a:xfrm>
          <a:prstGeom prst="rect">
            <a:avLst/>
          </a:prstGeom>
          <a:noFill/>
        </p:spPr>
        <p:txBody>
          <a:bodyPr wrap="none" rtlCol="0">
            <a:spAutoFit/>
          </a:bodyPr>
          <a:lstStyle/>
          <a:p>
            <a:r>
              <a:rPr lang="en-US" sz="1200" dirty="0">
                <a:solidFill>
                  <a:srgbClr val="0057A5"/>
                </a:solidFill>
              </a:rPr>
              <a:t>View history</a:t>
            </a:r>
          </a:p>
        </p:txBody>
      </p:sp>
      <p:sp>
        <p:nvSpPr>
          <p:cNvPr id="33" name="Rectangle 32">
            <a:extLst>
              <a:ext uri="{FF2B5EF4-FFF2-40B4-BE49-F238E27FC236}">
                <a16:creationId xmlns:a16="http://schemas.microsoft.com/office/drawing/2014/main" id="{FD760702-2788-DCE6-AAF5-3516E1FC231F}"/>
              </a:ext>
            </a:extLst>
          </p:cNvPr>
          <p:cNvSpPr>
            <a:spLocks noGrp="1" noRot="1" noMove="1" noResize="1" noEditPoints="1" noAdjustHandles="1" noChangeArrowheads="1" noChangeShapeType="1"/>
          </p:cNvSpPr>
          <p:nvPr/>
        </p:nvSpPr>
        <p:spPr>
          <a:xfrm>
            <a:off x="10583779" y="633663"/>
            <a:ext cx="1556084" cy="208548"/>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30858DB-789A-503E-65A3-A0573AA98877}"/>
              </a:ext>
            </a:extLst>
          </p:cNvPr>
          <p:cNvSpPr>
            <a:spLocks/>
          </p:cNvSpPr>
          <p:nvPr/>
        </p:nvSpPr>
        <p:spPr>
          <a:xfrm>
            <a:off x="6950488" y="1155845"/>
            <a:ext cx="388620" cy="26930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6CA45DE-54DA-0690-F0A9-70EA14E00391}"/>
              </a:ext>
            </a:extLst>
          </p:cNvPr>
          <p:cNvSpPr txBox="1"/>
          <p:nvPr/>
        </p:nvSpPr>
        <p:spPr>
          <a:xfrm>
            <a:off x="10528703" y="601046"/>
            <a:ext cx="1695657" cy="276999"/>
          </a:xfrm>
          <a:prstGeom prst="rect">
            <a:avLst/>
          </a:prstGeom>
          <a:noFill/>
        </p:spPr>
        <p:txBody>
          <a:bodyPr wrap="none" rtlCol="0">
            <a:spAutoFit/>
          </a:bodyPr>
          <a:lstStyle/>
          <a:p>
            <a:r>
              <a:rPr lang="en-US" sz="1200" dirty="0">
                <a:solidFill>
                  <a:srgbClr val="0057A5"/>
                </a:solidFill>
              </a:rPr>
              <a:t>Log in / create account</a:t>
            </a:r>
          </a:p>
        </p:txBody>
      </p:sp>
      <p:sp>
        <p:nvSpPr>
          <p:cNvPr id="45" name="Rectangle 44">
            <a:extLst>
              <a:ext uri="{FF2B5EF4-FFF2-40B4-BE49-F238E27FC236}">
                <a16:creationId xmlns:a16="http://schemas.microsoft.com/office/drawing/2014/main" id="{9ADE4F30-DB1C-3815-8292-3D44B21AE387}"/>
              </a:ext>
            </a:extLst>
          </p:cNvPr>
          <p:cNvSpPr>
            <a:spLocks noGrp="1" noRot="1" noMove="1" noResize="1" noEditPoints="1" noAdjustHandles="1" noChangeArrowheads="1" noChangeShapeType="1"/>
          </p:cNvSpPr>
          <p:nvPr/>
        </p:nvSpPr>
        <p:spPr>
          <a:xfrm>
            <a:off x="2446421" y="4086726"/>
            <a:ext cx="4955139" cy="244278"/>
          </a:xfrm>
          <a:prstGeom prst="rect">
            <a:avLst/>
          </a:prstGeom>
          <a:solidFill>
            <a:srgbClr val="E5C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950B94C-D5BC-C4EA-A564-23BB2A8466D4}"/>
              </a:ext>
            </a:extLst>
          </p:cNvPr>
          <p:cNvSpPr txBox="1"/>
          <p:nvPr/>
        </p:nvSpPr>
        <p:spPr>
          <a:xfrm>
            <a:off x="6878172" y="1140454"/>
            <a:ext cx="554960" cy="292388"/>
          </a:xfrm>
          <a:prstGeom prst="rect">
            <a:avLst/>
          </a:prstGeom>
          <a:noFill/>
        </p:spPr>
        <p:txBody>
          <a:bodyPr wrap="none" rtlCol="0">
            <a:spAutoFit/>
          </a:bodyPr>
          <a:lstStyle/>
          <a:p>
            <a:r>
              <a:rPr lang="en-US" sz="1300" dirty="0"/>
              <a:t>Read</a:t>
            </a:r>
          </a:p>
        </p:txBody>
      </p:sp>
      <p:sp>
        <p:nvSpPr>
          <p:cNvPr id="46" name="Rectangle 45">
            <a:extLst>
              <a:ext uri="{FF2B5EF4-FFF2-40B4-BE49-F238E27FC236}">
                <a16:creationId xmlns:a16="http://schemas.microsoft.com/office/drawing/2014/main" id="{1FBB3279-929F-3515-860F-E62A9E55C50D}"/>
              </a:ext>
            </a:extLst>
          </p:cNvPr>
          <p:cNvSpPr>
            <a:spLocks noGrp="1" noRot="1" noMove="1" noResize="1" noEditPoints="1" noAdjustHandles="1" noChangeArrowheads="1" noChangeShapeType="1"/>
          </p:cNvSpPr>
          <p:nvPr/>
        </p:nvSpPr>
        <p:spPr>
          <a:xfrm>
            <a:off x="7775155" y="4086726"/>
            <a:ext cx="2753548" cy="244278"/>
          </a:xfrm>
          <a:prstGeom prst="rect">
            <a:avLst/>
          </a:prstGeom>
          <a:solidFill>
            <a:srgbClr val="EFC1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7B38907-3425-757C-1C3E-6CDD7C21C91B}"/>
              </a:ext>
            </a:extLst>
          </p:cNvPr>
          <p:cNvSpPr txBox="1"/>
          <p:nvPr/>
        </p:nvSpPr>
        <p:spPr>
          <a:xfrm>
            <a:off x="2395700" y="4057671"/>
            <a:ext cx="840871" cy="338554"/>
          </a:xfrm>
          <a:prstGeom prst="rect">
            <a:avLst/>
          </a:prstGeom>
          <a:noFill/>
        </p:spPr>
        <p:txBody>
          <a:bodyPr wrap="none" rtlCol="0">
            <a:spAutoFit/>
          </a:bodyPr>
          <a:lstStyle/>
          <a:p>
            <a:r>
              <a:rPr lang="en-US" sz="1600" b="1" dirty="0"/>
              <a:t>Bitcoin</a:t>
            </a:r>
          </a:p>
        </p:txBody>
      </p:sp>
      <p:sp>
        <p:nvSpPr>
          <p:cNvPr id="44" name="TextBox 43">
            <a:extLst>
              <a:ext uri="{FF2B5EF4-FFF2-40B4-BE49-F238E27FC236}">
                <a16:creationId xmlns:a16="http://schemas.microsoft.com/office/drawing/2014/main" id="{8EB5E780-184A-ADE8-891D-CE98D88C3C5B}"/>
              </a:ext>
            </a:extLst>
          </p:cNvPr>
          <p:cNvSpPr txBox="1"/>
          <p:nvPr/>
        </p:nvSpPr>
        <p:spPr>
          <a:xfrm>
            <a:off x="7717936" y="4033566"/>
            <a:ext cx="1380443" cy="338554"/>
          </a:xfrm>
          <a:prstGeom prst="rect">
            <a:avLst/>
          </a:prstGeom>
          <a:noFill/>
        </p:spPr>
        <p:txBody>
          <a:bodyPr wrap="none" rtlCol="0">
            <a:spAutoFit/>
          </a:bodyPr>
          <a:lstStyle/>
          <a:p>
            <a:r>
              <a:rPr lang="en-US" sz="1600" b="1" dirty="0"/>
              <a:t>Topic central</a:t>
            </a:r>
          </a:p>
        </p:txBody>
      </p:sp>
      <p:sp>
        <p:nvSpPr>
          <p:cNvPr id="47" name="TextBox 46">
            <a:extLst>
              <a:ext uri="{FF2B5EF4-FFF2-40B4-BE49-F238E27FC236}">
                <a16:creationId xmlns:a16="http://schemas.microsoft.com/office/drawing/2014/main" id="{44EF1D6B-6120-2AD8-6647-69D57EEAB595}"/>
              </a:ext>
            </a:extLst>
          </p:cNvPr>
          <p:cNvSpPr txBox="1"/>
          <p:nvPr/>
        </p:nvSpPr>
        <p:spPr>
          <a:xfrm>
            <a:off x="7895431" y="3128409"/>
            <a:ext cx="1256498"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70C0"/>
                </a:solidFill>
              </a:rPr>
              <a:t>Frontpage</a:t>
            </a:r>
          </a:p>
        </p:txBody>
      </p:sp>
      <p:sp>
        <p:nvSpPr>
          <p:cNvPr id="49" name="TextBox 48">
            <a:extLst>
              <a:ext uri="{FF2B5EF4-FFF2-40B4-BE49-F238E27FC236}">
                <a16:creationId xmlns:a16="http://schemas.microsoft.com/office/drawing/2014/main" id="{89BC6FAD-737E-70FD-C8EC-F54A11FD90C7}"/>
              </a:ext>
            </a:extLst>
          </p:cNvPr>
          <p:cNvSpPr txBox="1"/>
          <p:nvPr/>
        </p:nvSpPr>
        <p:spPr>
          <a:xfrm>
            <a:off x="9151929" y="3149729"/>
            <a:ext cx="979051"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70C0"/>
                </a:solidFill>
              </a:rPr>
              <a:t>Forum</a:t>
            </a:r>
          </a:p>
        </p:txBody>
      </p:sp>
      <p:sp>
        <p:nvSpPr>
          <p:cNvPr id="50" name="TextBox 49">
            <a:extLst>
              <a:ext uri="{FF2B5EF4-FFF2-40B4-BE49-F238E27FC236}">
                <a16:creationId xmlns:a16="http://schemas.microsoft.com/office/drawing/2014/main" id="{B318B15E-4829-4EE7-A78D-98E6DD5C0CBB}"/>
              </a:ext>
            </a:extLst>
          </p:cNvPr>
          <p:cNvSpPr txBox="1"/>
          <p:nvPr/>
        </p:nvSpPr>
        <p:spPr>
          <a:xfrm>
            <a:off x="10408427" y="3020687"/>
            <a:ext cx="1168012" cy="523220"/>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70C0"/>
                </a:solidFill>
              </a:rPr>
              <a:t>#bitcoin-</a:t>
            </a:r>
            <a:br>
              <a:rPr lang="en-US" sz="1400" dirty="0">
                <a:solidFill>
                  <a:srgbClr val="0070C0"/>
                </a:solidFill>
              </a:rPr>
            </a:br>
            <a:r>
              <a:rPr lang="en-US" sz="1400" dirty="0">
                <a:solidFill>
                  <a:srgbClr val="0070C0"/>
                </a:solidFill>
              </a:rPr>
              <a:t>dev</a:t>
            </a:r>
          </a:p>
        </p:txBody>
      </p:sp>
    </p:spTree>
    <p:extLst>
      <p:ext uri="{BB962C8B-B14F-4D97-AF65-F5344CB8AC3E}">
        <p14:creationId xmlns:p14="http://schemas.microsoft.com/office/powerpoint/2010/main" val="2481090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1D635F-5D30-0147-B8CB-946C1DD2F166}"/>
            </a:ext>
          </a:extLst>
        </p:cNvPr>
        <p:cNvGrpSpPr/>
        <p:nvPr/>
      </p:nvGrpSpPr>
      <p:grpSpPr>
        <a:xfrm>
          <a:off x="0" y="0"/>
          <a:ext cx="0" cy="0"/>
          <a:chOff x="0" y="0"/>
          <a:chExt cx="0" cy="0"/>
        </a:xfrm>
      </p:grpSpPr>
      <p:pic>
        <p:nvPicPr>
          <p:cNvPr id="3" name="Picture 2" descr="A group of people posing for a photo&#10;&#10;Description automatically generated">
            <a:extLst>
              <a:ext uri="{FF2B5EF4-FFF2-40B4-BE49-F238E27FC236}">
                <a16:creationId xmlns:a16="http://schemas.microsoft.com/office/drawing/2014/main" id="{D3F71906-C42C-7EF3-114D-75FD3D563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40" y="643466"/>
            <a:ext cx="9904120" cy="5571067"/>
          </a:xfrm>
          <a:prstGeom prst="rect">
            <a:avLst/>
          </a:prstGeom>
        </p:spPr>
      </p:pic>
    </p:spTree>
    <p:extLst>
      <p:ext uri="{BB962C8B-B14F-4D97-AF65-F5344CB8AC3E}">
        <p14:creationId xmlns:p14="http://schemas.microsoft.com/office/powerpoint/2010/main" val="2132077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6574DF-0A48-008B-89B8-4B25A4BB9295}"/>
            </a:ext>
          </a:extLst>
        </p:cNvPr>
        <p:cNvGrpSpPr/>
        <p:nvPr/>
      </p:nvGrpSpPr>
      <p:grpSpPr>
        <a:xfrm>
          <a:off x="0" y="0"/>
          <a:ext cx="0" cy="0"/>
          <a:chOff x="0" y="0"/>
          <a:chExt cx="0" cy="0"/>
        </a:xfrm>
      </p:grpSpPr>
      <p:pic>
        <p:nvPicPr>
          <p:cNvPr id="3" name="Picture 2" descr="A person standing in front of a projector screen&#10;&#10;Description automatically generated">
            <a:extLst>
              <a:ext uri="{FF2B5EF4-FFF2-40B4-BE49-F238E27FC236}">
                <a16:creationId xmlns:a16="http://schemas.microsoft.com/office/drawing/2014/main" id="{67D7714D-E754-CBE6-C40D-84DD87C52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40" y="643466"/>
            <a:ext cx="9904120" cy="5571067"/>
          </a:xfrm>
          <a:prstGeom prst="rect">
            <a:avLst/>
          </a:prstGeom>
        </p:spPr>
      </p:pic>
    </p:spTree>
    <p:extLst>
      <p:ext uri="{BB962C8B-B14F-4D97-AF65-F5344CB8AC3E}">
        <p14:creationId xmlns:p14="http://schemas.microsoft.com/office/powerpoint/2010/main" val="13013444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29CE41-B52C-EDB9-FC34-611E52E56255}"/>
            </a:ext>
          </a:extLst>
        </p:cNvPr>
        <p:cNvGrpSpPr/>
        <p:nvPr/>
      </p:nvGrpSpPr>
      <p:grpSpPr>
        <a:xfrm>
          <a:off x="0" y="0"/>
          <a:ext cx="0" cy="0"/>
          <a:chOff x="0" y="0"/>
          <a:chExt cx="0" cy="0"/>
        </a:xfrm>
      </p:grpSpPr>
      <p:pic>
        <p:nvPicPr>
          <p:cNvPr id="3" name="Picture 2" descr="A person holding money and a match&#10;&#10;Description automatically generated">
            <a:extLst>
              <a:ext uri="{FF2B5EF4-FFF2-40B4-BE49-F238E27FC236}">
                <a16:creationId xmlns:a16="http://schemas.microsoft.com/office/drawing/2014/main" id="{DB2F1143-16C1-C50B-2E0F-D99B100AA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0559" y="643466"/>
            <a:ext cx="6210881" cy="5571067"/>
          </a:xfrm>
          <a:prstGeom prst="rect">
            <a:avLst/>
          </a:prstGeom>
        </p:spPr>
      </p:pic>
    </p:spTree>
    <p:extLst>
      <p:ext uri="{BB962C8B-B14F-4D97-AF65-F5344CB8AC3E}">
        <p14:creationId xmlns:p14="http://schemas.microsoft.com/office/powerpoint/2010/main" val="4241745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15BB6-6965-F004-7181-0FDC0EC17E74}"/>
            </a:ext>
          </a:extLst>
        </p:cNvPr>
        <p:cNvGrpSpPr/>
        <p:nvPr/>
      </p:nvGrpSpPr>
      <p:grpSpPr>
        <a:xfrm>
          <a:off x="0" y="0"/>
          <a:ext cx="0" cy="0"/>
          <a:chOff x="0" y="0"/>
          <a:chExt cx="0" cy="0"/>
        </a:xfrm>
      </p:grpSpPr>
      <p:pic>
        <p:nvPicPr>
          <p:cNvPr id="3" name="Picture 2" descr="A person holding a sign&#10;&#10;Description automatically generated">
            <a:extLst>
              <a:ext uri="{FF2B5EF4-FFF2-40B4-BE49-F238E27FC236}">
                <a16:creationId xmlns:a16="http://schemas.microsoft.com/office/drawing/2014/main" id="{43877ED3-C17A-4D6B-9E9B-7650E840A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7295" y="497393"/>
            <a:ext cx="4397410" cy="5863214"/>
          </a:xfrm>
          <a:prstGeom prst="rect">
            <a:avLst/>
          </a:prstGeom>
        </p:spPr>
      </p:pic>
    </p:spTree>
    <p:extLst>
      <p:ext uri="{BB962C8B-B14F-4D97-AF65-F5344CB8AC3E}">
        <p14:creationId xmlns:p14="http://schemas.microsoft.com/office/powerpoint/2010/main" val="1641474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2B4AC-9093-6162-759B-A4EEB6DC71C1}"/>
            </a:ext>
          </a:extLst>
        </p:cNvPr>
        <p:cNvGrpSpPr/>
        <p:nvPr/>
      </p:nvGrpSpPr>
      <p:grpSpPr>
        <a:xfrm>
          <a:off x="0" y="0"/>
          <a:ext cx="0" cy="0"/>
          <a:chOff x="0" y="0"/>
          <a:chExt cx="0" cy="0"/>
        </a:xfrm>
      </p:grpSpPr>
      <p:pic>
        <p:nvPicPr>
          <p:cNvPr id="3" name="Picture 2" descr="A group of people around a table&#10;&#10;Description automatically generated">
            <a:extLst>
              <a:ext uri="{FF2B5EF4-FFF2-40B4-BE49-F238E27FC236}">
                <a16:creationId xmlns:a16="http://schemas.microsoft.com/office/drawing/2014/main" id="{92F88DE6-B43E-DA67-4DA4-BC7260B1947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648592" y="-52137"/>
            <a:ext cx="10977641" cy="6976177"/>
          </a:xfrm>
          <a:prstGeom prst="rect">
            <a:avLst/>
          </a:prstGeom>
        </p:spPr>
      </p:pic>
    </p:spTree>
    <p:extLst>
      <p:ext uri="{BB962C8B-B14F-4D97-AF65-F5344CB8AC3E}">
        <p14:creationId xmlns:p14="http://schemas.microsoft.com/office/powerpoint/2010/main" val="3696342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C15AC4-FDA3-4B73-5D4D-C151AF08E391}"/>
            </a:ext>
          </a:extLst>
        </p:cNvPr>
        <p:cNvGrpSpPr/>
        <p:nvPr/>
      </p:nvGrpSpPr>
      <p:grpSpPr>
        <a:xfrm>
          <a:off x="0" y="0"/>
          <a:ext cx="0" cy="0"/>
          <a:chOff x="0" y="0"/>
          <a:chExt cx="0" cy="0"/>
        </a:xfrm>
      </p:grpSpPr>
      <p:pic>
        <p:nvPicPr>
          <p:cNvPr id="3" name="Picture 2" descr="A graph of a line&#10;&#10;Description automatically generated with medium confidence">
            <a:extLst>
              <a:ext uri="{FF2B5EF4-FFF2-40B4-BE49-F238E27FC236}">
                <a16:creationId xmlns:a16="http://schemas.microsoft.com/office/drawing/2014/main" id="{D32FE29C-4A3F-20CD-5C72-DECDD39ED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702733"/>
            <a:ext cx="10905066" cy="5452533"/>
          </a:xfrm>
          <a:prstGeom prst="rect">
            <a:avLst/>
          </a:prstGeom>
        </p:spPr>
      </p:pic>
      <p:sp>
        <p:nvSpPr>
          <p:cNvPr id="5" name="Rectangle 4">
            <a:extLst>
              <a:ext uri="{FF2B5EF4-FFF2-40B4-BE49-F238E27FC236}">
                <a16:creationId xmlns:a16="http://schemas.microsoft.com/office/drawing/2014/main" id="{C910B05C-7257-77F4-7E37-5F4CBBE6BC4B}"/>
              </a:ext>
            </a:extLst>
          </p:cNvPr>
          <p:cNvSpPr/>
          <p:nvPr/>
        </p:nvSpPr>
        <p:spPr>
          <a:xfrm>
            <a:off x="220579" y="1844842"/>
            <a:ext cx="1082842" cy="3292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67E7829-2E08-4BA8-A0AF-E539A18AB441}"/>
              </a:ext>
            </a:extLst>
          </p:cNvPr>
          <p:cNvSpPr txBox="1"/>
          <p:nvPr/>
        </p:nvSpPr>
        <p:spPr>
          <a:xfrm rot="16200000">
            <a:off x="-308810" y="3244333"/>
            <a:ext cx="2756652" cy="369332"/>
          </a:xfrm>
          <a:prstGeom prst="rect">
            <a:avLst/>
          </a:prstGeom>
          <a:noFill/>
        </p:spPr>
        <p:txBody>
          <a:bodyPr wrap="none" rtlCol="0">
            <a:spAutoFit/>
          </a:bodyPr>
          <a:lstStyle/>
          <a:p>
            <a:r>
              <a:rPr lang="en-US" dirty="0"/>
              <a:t>Bitcoin Price in US Dollars</a:t>
            </a:r>
          </a:p>
        </p:txBody>
      </p:sp>
    </p:spTree>
    <p:extLst>
      <p:ext uri="{BB962C8B-B14F-4D97-AF65-F5344CB8AC3E}">
        <p14:creationId xmlns:p14="http://schemas.microsoft.com/office/powerpoint/2010/main" val="1256474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66EB6-3CA0-05AF-6527-93BB1D5EA177}"/>
            </a:ext>
          </a:extLst>
        </p:cNvPr>
        <p:cNvGrpSpPr/>
        <p:nvPr/>
      </p:nvGrpSpPr>
      <p:grpSpPr>
        <a:xfrm>
          <a:off x="0" y="0"/>
          <a:ext cx="0" cy="0"/>
          <a:chOff x="0" y="0"/>
          <a:chExt cx="0" cy="0"/>
        </a:xfrm>
      </p:grpSpPr>
      <p:pic>
        <p:nvPicPr>
          <p:cNvPr id="3" name="Picture 2" descr="A close-up of a coin&#10;&#10;Description automatically generated">
            <a:extLst>
              <a:ext uri="{FF2B5EF4-FFF2-40B4-BE49-F238E27FC236}">
                <a16:creationId xmlns:a16="http://schemas.microsoft.com/office/drawing/2014/main" id="{644F783C-98A7-BABC-CEC2-45998CE4ED9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014842" y="888421"/>
            <a:ext cx="10162315" cy="5081158"/>
          </a:xfrm>
          <a:prstGeom prst="rect">
            <a:avLst/>
          </a:prstGeom>
        </p:spPr>
      </p:pic>
    </p:spTree>
    <p:extLst>
      <p:ext uri="{BB962C8B-B14F-4D97-AF65-F5344CB8AC3E}">
        <p14:creationId xmlns:p14="http://schemas.microsoft.com/office/powerpoint/2010/main" val="4155865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FA280B-5B6C-5C41-F6DF-D29CB9C0081B}"/>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1022D34-8F49-B8C2-E800-C20790AF480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283369" y="1"/>
            <a:ext cx="9625262" cy="6857998"/>
          </a:xfrm>
          <a:prstGeom prst="rect">
            <a:avLst/>
          </a:prstGeom>
        </p:spPr>
      </p:pic>
      <p:sp>
        <p:nvSpPr>
          <p:cNvPr id="23" name="Rectangle 22">
            <a:extLst>
              <a:ext uri="{FF2B5EF4-FFF2-40B4-BE49-F238E27FC236}">
                <a16:creationId xmlns:a16="http://schemas.microsoft.com/office/drawing/2014/main" id="{D59684B1-C0BD-B8ED-4AB7-14084C520C45}"/>
              </a:ext>
            </a:extLst>
          </p:cNvPr>
          <p:cNvSpPr>
            <a:spLocks noGrp="1" noRot="1" noMove="1" noResize="1" noEditPoints="1" noAdjustHandles="1" noChangeArrowheads="1" noChangeShapeType="1"/>
          </p:cNvSpPr>
          <p:nvPr/>
        </p:nvSpPr>
        <p:spPr>
          <a:xfrm>
            <a:off x="1849121" y="1950720"/>
            <a:ext cx="1080284" cy="3502352"/>
          </a:xfrm>
          <a:prstGeom prst="rect">
            <a:avLst/>
          </a:prstGeom>
          <a:solidFill>
            <a:srgbClr val="FDF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9E43F0-4CE4-94CA-28D4-A945404C0223}"/>
              </a:ext>
            </a:extLst>
          </p:cNvPr>
          <p:cNvSpPr/>
          <p:nvPr/>
        </p:nvSpPr>
        <p:spPr>
          <a:xfrm>
            <a:off x="1226290" y="594360"/>
            <a:ext cx="138176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A50A6DC-60F0-F144-C6BD-36EE5250647F}"/>
              </a:ext>
            </a:extLst>
          </p:cNvPr>
          <p:cNvSpPr/>
          <p:nvPr/>
        </p:nvSpPr>
        <p:spPr>
          <a:xfrm>
            <a:off x="2819565" y="654110"/>
            <a:ext cx="1381760" cy="4001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5C96CD-DEF9-8ECE-7945-F7735B2B47A5}"/>
              </a:ext>
            </a:extLst>
          </p:cNvPr>
          <p:cNvSpPr/>
          <p:nvPr/>
        </p:nvSpPr>
        <p:spPr>
          <a:xfrm>
            <a:off x="4472260" y="654110"/>
            <a:ext cx="1381760" cy="4001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4BE8ED-96A2-FC55-EC60-AFE7A0B9BA87}"/>
              </a:ext>
            </a:extLst>
          </p:cNvPr>
          <p:cNvSpPr/>
          <p:nvPr/>
        </p:nvSpPr>
        <p:spPr>
          <a:xfrm>
            <a:off x="6147246" y="647820"/>
            <a:ext cx="1381760" cy="4001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DFE4804-E90C-1220-A239-FF4FB0414941}"/>
              </a:ext>
            </a:extLst>
          </p:cNvPr>
          <p:cNvSpPr/>
          <p:nvPr/>
        </p:nvSpPr>
        <p:spPr>
          <a:xfrm>
            <a:off x="7746998" y="647820"/>
            <a:ext cx="1381760" cy="4001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ACA04A0-DA43-3297-26DB-C6A4737368CD}"/>
              </a:ext>
            </a:extLst>
          </p:cNvPr>
          <p:cNvSpPr/>
          <p:nvPr/>
        </p:nvSpPr>
        <p:spPr>
          <a:xfrm>
            <a:off x="9555399" y="513080"/>
            <a:ext cx="1381760" cy="534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1A9B2E-215F-7521-BD4C-84CFC9D5083D}"/>
              </a:ext>
            </a:extLst>
          </p:cNvPr>
          <p:cNvSpPr txBox="1"/>
          <p:nvPr/>
        </p:nvSpPr>
        <p:spPr>
          <a:xfrm>
            <a:off x="1346200" y="594360"/>
            <a:ext cx="982961"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cs typeface="Roboto" panose="02000000000000000000" pitchFamily="2" charset="0"/>
              </a:rPr>
              <a:t>Logout</a:t>
            </a:r>
          </a:p>
        </p:txBody>
      </p:sp>
      <p:sp>
        <p:nvSpPr>
          <p:cNvPr id="5" name="TextBox 4">
            <a:extLst>
              <a:ext uri="{FF2B5EF4-FFF2-40B4-BE49-F238E27FC236}">
                <a16:creationId xmlns:a16="http://schemas.microsoft.com/office/drawing/2014/main" id="{74D0E626-B868-043D-80FE-7B43898296DB}"/>
              </a:ext>
            </a:extLst>
          </p:cNvPr>
          <p:cNvSpPr txBox="1"/>
          <p:nvPr/>
        </p:nvSpPr>
        <p:spPr>
          <a:xfrm>
            <a:off x="2936240" y="594360"/>
            <a:ext cx="1098378"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cs typeface="Roboto" panose="02000000000000000000" pitchFamily="2" charset="0"/>
              </a:rPr>
              <a:t>Balance</a:t>
            </a:r>
          </a:p>
        </p:txBody>
      </p:sp>
      <p:sp>
        <p:nvSpPr>
          <p:cNvPr id="6" name="TextBox 5">
            <a:extLst>
              <a:ext uri="{FF2B5EF4-FFF2-40B4-BE49-F238E27FC236}">
                <a16:creationId xmlns:a16="http://schemas.microsoft.com/office/drawing/2014/main" id="{F82C4E51-77AA-66CE-DC94-4923851DE97A}"/>
              </a:ext>
            </a:extLst>
          </p:cNvPr>
          <p:cNvSpPr txBox="1"/>
          <p:nvPr/>
        </p:nvSpPr>
        <p:spPr>
          <a:xfrm>
            <a:off x="4690998" y="594360"/>
            <a:ext cx="902811"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cs typeface="Roboto" panose="02000000000000000000" pitchFamily="2" charset="0"/>
              </a:rPr>
              <a:t>Spend</a:t>
            </a:r>
          </a:p>
        </p:txBody>
      </p:sp>
      <p:sp>
        <p:nvSpPr>
          <p:cNvPr id="7" name="TextBox 6">
            <a:extLst>
              <a:ext uri="{FF2B5EF4-FFF2-40B4-BE49-F238E27FC236}">
                <a16:creationId xmlns:a16="http://schemas.microsoft.com/office/drawing/2014/main" id="{3D8C3F72-B533-FC5F-330B-7688AEE4AA7A}"/>
              </a:ext>
            </a:extLst>
          </p:cNvPr>
          <p:cNvSpPr txBox="1"/>
          <p:nvPr/>
        </p:nvSpPr>
        <p:spPr>
          <a:xfrm>
            <a:off x="6250190" y="594360"/>
            <a:ext cx="1120820"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cs typeface="Roboto" panose="02000000000000000000" pitchFamily="2" charset="0"/>
              </a:rPr>
              <a:t>Redeem</a:t>
            </a:r>
          </a:p>
        </p:txBody>
      </p:sp>
      <p:sp>
        <p:nvSpPr>
          <p:cNvPr id="8" name="TextBox 7">
            <a:extLst>
              <a:ext uri="{FF2B5EF4-FFF2-40B4-BE49-F238E27FC236}">
                <a16:creationId xmlns:a16="http://schemas.microsoft.com/office/drawing/2014/main" id="{138BF516-8CA7-02AF-CEDF-87E5D0C12EAA}"/>
              </a:ext>
            </a:extLst>
          </p:cNvPr>
          <p:cNvSpPr txBox="1"/>
          <p:nvPr/>
        </p:nvSpPr>
        <p:spPr>
          <a:xfrm>
            <a:off x="7955647" y="594360"/>
            <a:ext cx="1000595"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cs typeface="Roboto" panose="02000000000000000000" pitchFamily="2" charset="0"/>
              </a:rPr>
              <a:t>History</a:t>
            </a:r>
          </a:p>
        </p:txBody>
      </p:sp>
      <p:sp>
        <p:nvSpPr>
          <p:cNvPr id="9" name="TextBox 8">
            <a:extLst>
              <a:ext uri="{FF2B5EF4-FFF2-40B4-BE49-F238E27FC236}">
                <a16:creationId xmlns:a16="http://schemas.microsoft.com/office/drawing/2014/main" id="{7AF3F07F-B401-3B1E-B33B-CDEA764D4C93}"/>
              </a:ext>
            </a:extLst>
          </p:cNvPr>
          <p:cNvSpPr txBox="1"/>
          <p:nvPr/>
        </p:nvSpPr>
        <p:spPr>
          <a:xfrm>
            <a:off x="9555399" y="546874"/>
            <a:ext cx="1132041" cy="707886"/>
          </a:xfrm>
          <a:prstGeom prst="rect">
            <a:avLst/>
          </a:prstGeom>
          <a:noFill/>
        </p:spPr>
        <p:txBody>
          <a:bodyPr wrap="none" rtlCol="0">
            <a:spAutoFit/>
          </a:bodyPr>
          <a:lstStyle/>
          <a:p>
            <a:pPr algn="ctr"/>
            <a:r>
              <a:rPr lang="en-US" sz="2000" dirty="0">
                <a:latin typeface="Roboto" panose="02000000000000000000" pitchFamily="2" charset="0"/>
                <a:ea typeface="Roboto" panose="02000000000000000000" pitchFamily="2" charset="0"/>
                <a:cs typeface="Roboto" panose="02000000000000000000" pitchFamily="2" charset="0"/>
              </a:rPr>
              <a:t>Account</a:t>
            </a:r>
            <a:br>
              <a:rPr lang="en-US" sz="2000" dirty="0">
                <a:latin typeface="Roboto" panose="02000000000000000000" pitchFamily="2" charset="0"/>
                <a:ea typeface="Roboto" panose="02000000000000000000" pitchFamily="2" charset="0"/>
                <a:cs typeface="Roboto" panose="02000000000000000000" pitchFamily="2" charset="0"/>
              </a:rPr>
            </a:br>
            <a:r>
              <a:rPr lang="en-US" sz="2000" dirty="0">
                <a:latin typeface="Roboto" panose="02000000000000000000" pitchFamily="2" charset="0"/>
                <a:ea typeface="Roboto" panose="02000000000000000000" pitchFamily="2" charset="0"/>
                <a:cs typeface="Roboto" panose="02000000000000000000" pitchFamily="2" charset="0"/>
              </a:rPr>
              <a:t>Info</a:t>
            </a:r>
          </a:p>
        </p:txBody>
      </p:sp>
      <p:sp>
        <p:nvSpPr>
          <p:cNvPr id="17" name="Rectangle 16">
            <a:extLst>
              <a:ext uri="{FF2B5EF4-FFF2-40B4-BE49-F238E27FC236}">
                <a16:creationId xmlns:a16="http://schemas.microsoft.com/office/drawing/2014/main" id="{23D77A53-7828-104D-57A8-B51A25A53E5B}"/>
              </a:ext>
            </a:extLst>
          </p:cNvPr>
          <p:cNvSpPr/>
          <p:nvPr/>
        </p:nvSpPr>
        <p:spPr>
          <a:xfrm>
            <a:off x="3352800" y="1473200"/>
            <a:ext cx="2794446" cy="477520"/>
          </a:xfrm>
          <a:prstGeom prst="rect">
            <a:avLst/>
          </a:prstGeom>
          <a:solidFill>
            <a:srgbClr val="FDF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3F998C-517E-4BF6-14E9-2192D7D38E89}"/>
              </a:ext>
            </a:extLst>
          </p:cNvPr>
          <p:cNvSpPr txBox="1">
            <a:spLocks noGrp="1" noRot="1" noMove="1" noResize="1" noEditPoints="1" noAdjustHandles="1" noChangeArrowheads="1" noChangeShapeType="1"/>
          </p:cNvSpPr>
          <p:nvPr/>
        </p:nvSpPr>
        <p:spPr>
          <a:xfrm>
            <a:off x="3311213" y="1403361"/>
            <a:ext cx="2836033" cy="584775"/>
          </a:xfrm>
          <a:prstGeom prst="rect">
            <a:avLst/>
          </a:prstGeom>
          <a:noFill/>
        </p:spPr>
        <p:txBody>
          <a:bodyPr wrap="none" rtlCol="0">
            <a:spAutoFit/>
          </a:bodyPr>
          <a:lstStyle/>
          <a:p>
            <a:r>
              <a:rPr lang="en-US" sz="3200" dirty="0">
                <a:solidFill>
                  <a:srgbClr val="675848"/>
                </a:solidFill>
                <a:latin typeface="Roboto" panose="02000000000000000000" pitchFamily="2" charset="0"/>
                <a:ea typeface="Roboto" panose="02000000000000000000" pitchFamily="2" charset="0"/>
                <a:cs typeface="Roboto" panose="02000000000000000000" pitchFamily="2" charset="0"/>
              </a:rPr>
              <a:t>payment order</a:t>
            </a:r>
          </a:p>
        </p:txBody>
      </p:sp>
      <p:sp>
        <p:nvSpPr>
          <p:cNvPr id="18" name="TextBox 17">
            <a:extLst>
              <a:ext uri="{FF2B5EF4-FFF2-40B4-BE49-F238E27FC236}">
                <a16:creationId xmlns:a16="http://schemas.microsoft.com/office/drawing/2014/main" id="{BE11A3BB-8E81-C4B6-8CB3-126BE9544B3D}"/>
              </a:ext>
            </a:extLst>
          </p:cNvPr>
          <p:cNvSpPr txBox="1"/>
          <p:nvPr/>
        </p:nvSpPr>
        <p:spPr>
          <a:xfrm>
            <a:off x="2214725" y="2064336"/>
            <a:ext cx="654859" cy="461665"/>
          </a:xfrm>
          <a:prstGeom prst="rect">
            <a:avLst/>
          </a:prstGeom>
          <a:noFill/>
        </p:spPr>
        <p:txBody>
          <a:bodyPr wrap="none" rtlCol="0">
            <a:spAutoFit/>
          </a:bodyPr>
          <a:lstStyle/>
          <a:p>
            <a:r>
              <a:rPr lang="en-US" sz="2400" dirty="0">
                <a:solidFill>
                  <a:srgbClr val="675848"/>
                </a:solidFill>
              </a:rPr>
              <a:t>Pay</a:t>
            </a:r>
          </a:p>
        </p:txBody>
      </p:sp>
      <p:sp>
        <p:nvSpPr>
          <p:cNvPr id="19" name="TextBox 18">
            <a:extLst>
              <a:ext uri="{FF2B5EF4-FFF2-40B4-BE49-F238E27FC236}">
                <a16:creationId xmlns:a16="http://schemas.microsoft.com/office/drawing/2014/main" id="{D08DEE8B-844F-7D23-6942-12838AD71207}"/>
              </a:ext>
            </a:extLst>
          </p:cNvPr>
          <p:cNvSpPr txBox="1"/>
          <p:nvPr/>
        </p:nvSpPr>
        <p:spPr>
          <a:xfrm>
            <a:off x="1798165" y="2597140"/>
            <a:ext cx="1239442" cy="461665"/>
          </a:xfrm>
          <a:prstGeom prst="rect">
            <a:avLst/>
          </a:prstGeom>
          <a:noFill/>
        </p:spPr>
        <p:txBody>
          <a:bodyPr wrap="none" rtlCol="0">
            <a:spAutoFit/>
          </a:bodyPr>
          <a:lstStyle/>
          <a:p>
            <a:r>
              <a:rPr lang="en-US" sz="2400" dirty="0">
                <a:solidFill>
                  <a:srgbClr val="675848"/>
                </a:solidFill>
              </a:rPr>
              <a:t>Amount</a:t>
            </a:r>
          </a:p>
        </p:txBody>
      </p:sp>
      <p:sp>
        <p:nvSpPr>
          <p:cNvPr id="20" name="TextBox 19">
            <a:extLst>
              <a:ext uri="{FF2B5EF4-FFF2-40B4-BE49-F238E27FC236}">
                <a16:creationId xmlns:a16="http://schemas.microsoft.com/office/drawing/2014/main" id="{1737497F-961B-EB10-C364-8A02543FE8F6}"/>
              </a:ext>
            </a:extLst>
          </p:cNvPr>
          <p:cNvSpPr txBox="1"/>
          <p:nvPr/>
        </p:nvSpPr>
        <p:spPr>
          <a:xfrm>
            <a:off x="1906367" y="3665527"/>
            <a:ext cx="1023037" cy="461665"/>
          </a:xfrm>
          <a:prstGeom prst="rect">
            <a:avLst/>
          </a:prstGeom>
          <a:noFill/>
        </p:spPr>
        <p:txBody>
          <a:bodyPr wrap="none" rtlCol="0">
            <a:spAutoFit/>
          </a:bodyPr>
          <a:lstStyle/>
          <a:p>
            <a:r>
              <a:rPr lang="en-US" sz="2400" dirty="0">
                <a:solidFill>
                  <a:srgbClr val="675848"/>
                </a:solidFill>
              </a:rPr>
              <a:t>Memo</a:t>
            </a:r>
          </a:p>
        </p:txBody>
      </p:sp>
      <p:sp>
        <p:nvSpPr>
          <p:cNvPr id="21" name="TextBox 20">
            <a:extLst>
              <a:ext uri="{FF2B5EF4-FFF2-40B4-BE49-F238E27FC236}">
                <a16:creationId xmlns:a16="http://schemas.microsoft.com/office/drawing/2014/main" id="{279E50B6-22C8-7649-175B-0FD88288175F}"/>
              </a:ext>
            </a:extLst>
          </p:cNvPr>
          <p:cNvSpPr txBox="1"/>
          <p:nvPr/>
        </p:nvSpPr>
        <p:spPr>
          <a:xfrm>
            <a:off x="1973028" y="4991407"/>
            <a:ext cx="963212" cy="461665"/>
          </a:xfrm>
          <a:prstGeom prst="rect">
            <a:avLst/>
          </a:prstGeom>
          <a:noFill/>
        </p:spPr>
        <p:txBody>
          <a:bodyPr wrap="none" rtlCol="0">
            <a:spAutoFit/>
          </a:bodyPr>
          <a:lstStyle/>
          <a:p>
            <a:r>
              <a:rPr lang="en-US" sz="2400" dirty="0">
                <a:solidFill>
                  <a:srgbClr val="675848"/>
                </a:solidFill>
              </a:rPr>
              <a:t>From:</a:t>
            </a:r>
          </a:p>
        </p:txBody>
      </p:sp>
      <p:sp>
        <p:nvSpPr>
          <p:cNvPr id="25" name="Rectangle 24">
            <a:extLst>
              <a:ext uri="{FF2B5EF4-FFF2-40B4-BE49-F238E27FC236}">
                <a16:creationId xmlns:a16="http://schemas.microsoft.com/office/drawing/2014/main" id="{DDBBFA15-1FC4-2FE8-3B40-BF5137E9371D}"/>
              </a:ext>
            </a:extLst>
          </p:cNvPr>
          <p:cNvSpPr/>
          <p:nvPr/>
        </p:nvSpPr>
        <p:spPr>
          <a:xfrm>
            <a:off x="7228840" y="3266440"/>
            <a:ext cx="949960" cy="243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BDE3B21-3E4D-EF45-15DC-4EF507612D9B}"/>
              </a:ext>
            </a:extLst>
          </p:cNvPr>
          <p:cNvSpPr txBox="1"/>
          <p:nvPr/>
        </p:nvSpPr>
        <p:spPr>
          <a:xfrm>
            <a:off x="7137400" y="3190240"/>
            <a:ext cx="712054" cy="400110"/>
          </a:xfrm>
          <a:prstGeom prst="rect">
            <a:avLst/>
          </a:prstGeom>
          <a:noFill/>
        </p:spPr>
        <p:txBody>
          <a:bodyPr wrap="none" rtlCol="0">
            <a:spAutoFit/>
          </a:bodyPr>
          <a:lstStyle/>
          <a:p>
            <a:r>
              <a:rPr lang="en-US" sz="2000" dirty="0">
                <a:solidFill>
                  <a:srgbClr val="675848"/>
                </a:solidFill>
                <a:latin typeface="Roboto" panose="02000000000000000000" pitchFamily="2" charset="0"/>
                <a:ea typeface="Roboto" panose="02000000000000000000" pitchFamily="2" charset="0"/>
                <a:cs typeface="Roboto" panose="02000000000000000000" pitchFamily="2" charset="0"/>
              </a:rPr>
              <a:t>Gold</a:t>
            </a:r>
          </a:p>
        </p:txBody>
      </p:sp>
      <p:sp>
        <p:nvSpPr>
          <p:cNvPr id="28" name="Rectangle 27">
            <a:extLst>
              <a:ext uri="{FF2B5EF4-FFF2-40B4-BE49-F238E27FC236}">
                <a16:creationId xmlns:a16="http://schemas.microsoft.com/office/drawing/2014/main" id="{79D1EB26-39FE-673F-636B-7A53BF97F67E}"/>
              </a:ext>
            </a:extLst>
          </p:cNvPr>
          <p:cNvSpPr/>
          <p:nvPr/>
        </p:nvSpPr>
        <p:spPr>
          <a:xfrm>
            <a:off x="6096000" y="2141279"/>
            <a:ext cx="4155440" cy="968891"/>
          </a:xfrm>
          <a:prstGeom prst="rect">
            <a:avLst/>
          </a:prstGeom>
          <a:solidFill>
            <a:srgbClr val="FDF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61E2530-1683-D543-0B02-D72F2AAAE2CE}"/>
              </a:ext>
            </a:extLst>
          </p:cNvPr>
          <p:cNvSpPr txBox="1"/>
          <p:nvPr/>
        </p:nvSpPr>
        <p:spPr>
          <a:xfrm>
            <a:off x="6185403" y="2141279"/>
            <a:ext cx="3791872" cy="307777"/>
          </a:xfrm>
          <a:prstGeom prst="rect">
            <a:avLst/>
          </a:prstGeom>
          <a:noFill/>
        </p:spPr>
        <p:txBody>
          <a:bodyPr wrap="none" rtlCol="0">
            <a:spAutoFit/>
          </a:bodyPr>
          <a:lstStyle/>
          <a:p>
            <a:r>
              <a:rPr lang="en-US" sz="1400" dirty="0">
                <a:solidFill>
                  <a:srgbClr val="675848"/>
                </a:solidFill>
              </a:rPr>
              <a:t>(recipient e-gold account number, e.g. 101961)</a:t>
            </a:r>
          </a:p>
        </p:txBody>
      </p:sp>
      <p:sp>
        <p:nvSpPr>
          <p:cNvPr id="27" name="TextBox 26">
            <a:extLst>
              <a:ext uri="{FF2B5EF4-FFF2-40B4-BE49-F238E27FC236}">
                <a16:creationId xmlns:a16="http://schemas.microsoft.com/office/drawing/2014/main" id="{47C51ED5-CDA9-6ABE-5D94-7BB45EA8AF80}"/>
              </a:ext>
            </a:extLst>
          </p:cNvPr>
          <p:cNvSpPr txBox="1"/>
          <p:nvPr/>
        </p:nvSpPr>
        <p:spPr>
          <a:xfrm>
            <a:off x="6250190" y="2718106"/>
            <a:ext cx="3977371" cy="307777"/>
          </a:xfrm>
          <a:prstGeom prst="rect">
            <a:avLst/>
          </a:prstGeom>
          <a:noFill/>
        </p:spPr>
        <p:txBody>
          <a:bodyPr wrap="none" rtlCol="0">
            <a:spAutoFit/>
          </a:bodyPr>
          <a:lstStyle/>
          <a:p>
            <a:r>
              <a:rPr lang="en-US" sz="1400" dirty="0">
                <a:solidFill>
                  <a:srgbClr val="675848"/>
                </a:solidFill>
              </a:rPr>
              <a:t>(numerical amount of chosen units, e.g. 1000.00)</a:t>
            </a:r>
          </a:p>
        </p:txBody>
      </p:sp>
      <p:sp>
        <p:nvSpPr>
          <p:cNvPr id="30" name="Rectangle 29">
            <a:extLst>
              <a:ext uri="{FF2B5EF4-FFF2-40B4-BE49-F238E27FC236}">
                <a16:creationId xmlns:a16="http://schemas.microsoft.com/office/drawing/2014/main" id="{7F92D32D-9C9D-AD0A-0F44-66A7E0FAF774}"/>
              </a:ext>
            </a:extLst>
          </p:cNvPr>
          <p:cNvSpPr/>
          <p:nvPr/>
        </p:nvSpPr>
        <p:spPr>
          <a:xfrm>
            <a:off x="2869583" y="4171294"/>
            <a:ext cx="5970815" cy="461665"/>
          </a:xfrm>
          <a:prstGeom prst="rect">
            <a:avLst/>
          </a:prstGeom>
          <a:solidFill>
            <a:srgbClr val="FDF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2A50038-FB55-E5AB-F020-B994903C6AE1}"/>
              </a:ext>
            </a:extLst>
          </p:cNvPr>
          <p:cNvSpPr txBox="1"/>
          <p:nvPr/>
        </p:nvSpPr>
        <p:spPr>
          <a:xfrm>
            <a:off x="2891310" y="4179073"/>
            <a:ext cx="5438540" cy="307777"/>
          </a:xfrm>
          <a:prstGeom prst="rect">
            <a:avLst/>
          </a:prstGeom>
          <a:noFill/>
        </p:spPr>
        <p:txBody>
          <a:bodyPr wrap="none" rtlCol="0">
            <a:spAutoFit/>
          </a:bodyPr>
          <a:lstStyle/>
          <a:p>
            <a:r>
              <a:rPr lang="en-US" sz="1400" dirty="0">
                <a:solidFill>
                  <a:srgbClr val="675848"/>
                </a:solidFill>
              </a:rPr>
              <a:t>(optional – will be visible to both payer and payee in account history)</a:t>
            </a:r>
          </a:p>
        </p:txBody>
      </p:sp>
      <p:sp>
        <p:nvSpPr>
          <p:cNvPr id="32" name="Rectangle 31">
            <a:extLst>
              <a:ext uri="{FF2B5EF4-FFF2-40B4-BE49-F238E27FC236}">
                <a16:creationId xmlns:a16="http://schemas.microsoft.com/office/drawing/2014/main" id="{B4573108-8423-19A9-42D6-D2888E99CE61}"/>
              </a:ext>
            </a:extLst>
          </p:cNvPr>
          <p:cNvSpPr/>
          <p:nvPr/>
        </p:nvSpPr>
        <p:spPr>
          <a:xfrm>
            <a:off x="8600440" y="5547360"/>
            <a:ext cx="1899920" cy="198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496B09F-D0DF-699D-5D55-0594FAC441B8}"/>
              </a:ext>
            </a:extLst>
          </p:cNvPr>
          <p:cNvSpPr txBox="1"/>
          <p:nvPr/>
        </p:nvSpPr>
        <p:spPr>
          <a:xfrm>
            <a:off x="8904355" y="5512036"/>
            <a:ext cx="1568058" cy="276999"/>
          </a:xfrm>
          <a:prstGeom prst="rect">
            <a:avLst/>
          </a:prstGeom>
          <a:noFill/>
        </p:spPr>
        <p:txBody>
          <a:bodyPr wrap="non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Most recent payees:</a:t>
            </a:r>
          </a:p>
        </p:txBody>
      </p:sp>
      <p:sp>
        <p:nvSpPr>
          <p:cNvPr id="34" name="Rectangle 33">
            <a:extLst>
              <a:ext uri="{FF2B5EF4-FFF2-40B4-BE49-F238E27FC236}">
                <a16:creationId xmlns:a16="http://schemas.microsoft.com/office/drawing/2014/main" id="{F5253A4F-DED5-137A-C5B7-ACABF4CA8FBF}"/>
              </a:ext>
            </a:extLst>
          </p:cNvPr>
          <p:cNvSpPr/>
          <p:nvPr/>
        </p:nvSpPr>
        <p:spPr>
          <a:xfrm>
            <a:off x="6848284" y="6142957"/>
            <a:ext cx="3718116" cy="2130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0F1A8E57-D80D-37B7-5B2C-BE5CEA7D4A9E}"/>
              </a:ext>
            </a:extLst>
          </p:cNvPr>
          <p:cNvSpPr txBox="1"/>
          <p:nvPr/>
        </p:nvSpPr>
        <p:spPr>
          <a:xfrm>
            <a:off x="7025638" y="6073355"/>
            <a:ext cx="3629520" cy="307777"/>
          </a:xfrm>
          <a:prstGeom prst="rect">
            <a:avLst/>
          </a:prstGeom>
          <a:noFill/>
        </p:spPr>
        <p:txBody>
          <a:bodyPr wrap="none" rtlCol="0">
            <a:spAutoFit/>
          </a:bodyPr>
          <a:lstStyle/>
          <a:p>
            <a:r>
              <a:rPr lang="en-US" sz="1400" dirty="0">
                <a:solidFill>
                  <a:srgbClr val="675848"/>
                </a:solidFill>
              </a:rPr>
              <a:t>(select from list to use that same payee now)</a:t>
            </a:r>
          </a:p>
        </p:txBody>
      </p:sp>
      <p:sp>
        <p:nvSpPr>
          <p:cNvPr id="36" name="Rectangle 35">
            <a:extLst>
              <a:ext uri="{FF2B5EF4-FFF2-40B4-BE49-F238E27FC236}">
                <a16:creationId xmlns:a16="http://schemas.microsoft.com/office/drawing/2014/main" id="{A5A5A4F7-4077-2581-6C5B-2818985E8703}"/>
              </a:ext>
            </a:extLst>
          </p:cNvPr>
          <p:cNvSpPr/>
          <p:nvPr/>
        </p:nvSpPr>
        <p:spPr>
          <a:xfrm>
            <a:off x="5593809" y="6482080"/>
            <a:ext cx="979711" cy="2235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0B28F51-CF7E-B3B9-3C57-4DEA1C722067}"/>
              </a:ext>
            </a:extLst>
          </p:cNvPr>
          <p:cNvSpPr txBox="1"/>
          <p:nvPr/>
        </p:nvSpPr>
        <p:spPr>
          <a:xfrm>
            <a:off x="5574927" y="6392359"/>
            <a:ext cx="1042145" cy="400110"/>
          </a:xfrm>
          <a:prstGeom prst="rect">
            <a:avLst/>
          </a:prstGeom>
          <a:noFill/>
        </p:spPr>
        <p:txBody>
          <a:bodyPr wrap="none" rtlCol="0">
            <a:spAutoFit/>
          </a:bodyPr>
          <a:lstStyle/>
          <a:p>
            <a:r>
              <a:rPr lang="en-US" sz="2000" dirty="0"/>
              <a:t>Preview</a:t>
            </a:r>
          </a:p>
        </p:txBody>
      </p:sp>
    </p:spTree>
    <p:extLst>
      <p:ext uri="{BB962C8B-B14F-4D97-AF65-F5344CB8AC3E}">
        <p14:creationId xmlns:p14="http://schemas.microsoft.com/office/powerpoint/2010/main" val="2731661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1428</TotalTime>
  <Words>1871</Words>
  <Application>Microsoft Office PowerPoint</Application>
  <PresentationFormat>Widescreen</PresentationFormat>
  <Paragraphs>296</Paragraphs>
  <Slides>70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Aptos</vt:lpstr>
      <vt:lpstr>Aptos Display</vt:lpstr>
      <vt:lpstr>Arial</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TORKI HARCHEGANI MOHAMMAD</dc:creator>
  <cp:lastModifiedBy>TORKI HARCHEGANI MOHAMMAD</cp:lastModifiedBy>
  <cp:revision>6</cp:revision>
  <dcterms:created xsi:type="dcterms:W3CDTF">2024-12-30T16:48:36Z</dcterms:created>
  <dcterms:modified xsi:type="dcterms:W3CDTF">2024-12-31T16:36:41Z</dcterms:modified>
</cp:coreProperties>
</file>